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Default Extension="wav" ContentType="audio/wav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0"/>
  </p:notes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5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7DE461-769E-4EB8-9F8E-F499DAB2E54B}" type="datetimeFigureOut">
              <a:rPr lang="en-US" smtClean="0"/>
              <a:pPr/>
              <a:t>2/18/2018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29A260-3D9F-4312-9FC8-344F3E9E53E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8CD8F-4D38-480B-9B64-5144A0A4E4C6}" type="datetimeFigureOut">
              <a:rPr lang="en-US" smtClean="0"/>
              <a:pPr/>
              <a:t>2/18/2018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DA550-A4F2-4D6B-BFE5-D7FF18FCD3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8CD8F-4D38-480B-9B64-5144A0A4E4C6}" type="datetimeFigureOut">
              <a:rPr lang="en-US" smtClean="0"/>
              <a:pPr/>
              <a:t>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DA550-A4F2-4D6B-BFE5-D7FF18FCD3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8CD8F-4D38-480B-9B64-5144A0A4E4C6}" type="datetimeFigureOut">
              <a:rPr lang="en-US" smtClean="0"/>
              <a:pPr/>
              <a:t>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DA550-A4F2-4D6B-BFE5-D7FF18FCD3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8CD8F-4D38-480B-9B64-5144A0A4E4C6}" type="datetimeFigureOut">
              <a:rPr lang="en-US" smtClean="0"/>
              <a:pPr/>
              <a:t>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DA550-A4F2-4D6B-BFE5-D7FF18FCD3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8CD8F-4D38-480B-9B64-5144A0A4E4C6}" type="datetimeFigureOut">
              <a:rPr lang="en-US" smtClean="0"/>
              <a:pPr/>
              <a:t>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DA550-A4F2-4D6B-BFE5-D7FF18FCD3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8CD8F-4D38-480B-9B64-5144A0A4E4C6}" type="datetimeFigureOut">
              <a:rPr lang="en-US" smtClean="0"/>
              <a:pPr/>
              <a:t>2/18/2018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DA550-A4F2-4D6B-BFE5-D7FF18FCD3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8CD8F-4D38-480B-9B64-5144A0A4E4C6}" type="datetimeFigureOut">
              <a:rPr lang="en-US" smtClean="0"/>
              <a:pPr/>
              <a:t>2/18/2018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DA550-A4F2-4D6B-BFE5-D7FF18FCD3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8CD8F-4D38-480B-9B64-5144A0A4E4C6}" type="datetimeFigureOut">
              <a:rPr lang="en-US" smtClean="0"/>
              <a:pPr/>
              <a:t>2/18/2018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DA550-A4F2-4D6B-BFE5-D7FF18FCD3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8CD8F-4D38-480B-9B64-5144A0A4E4C6}" type="datetimeFigureOut">
              <a:rPr lang="en-US" smtClean="0"/>
              <a:pPr/>
              <a:t>2/18/2018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DA550-A4F2-4D6B-BFE5-D7FF18FCD3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8CD8F-4D38-480B-9B64-5144A0A4E4C6}" type="datetimeFigureOut">
              <a:rPr lang="en-US" smtClean="0"/>
              <a:pPr/>
              <a:t>2/18/2018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DA550-A4F2-4D6B-BFE5-D7FF18FCD3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8CD8F-4D38-480B-9B64-5144A0A4E4C6}" type="datetimeFigureOut">
              <a:rPr lang="en-US" smtClean="0"/>
              <a:pPr/>
              <a:t>2/18/2018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55DA550-A4F2-4D6B-BFE5-D7FF18FCD3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288CD8F-4D38-480B-9B64-5144A0A4E4C6}" type="datetimeFigureOut">
              <a:rPr lang="en-US" smtClean="0"/>
              <a:pPr/>
              <a:t>2/18/2018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55DA550-A4F2-4D6B-BFE5-D7FF18FCD3C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audio1.wav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audio8.wav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8000" b="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~PP2350.WAV">
            <a:hlinkClick r:id="" action="ppaction://media"/>
          </p:cNvPr>
          <p:cNvPicPr>
            <a:picLocks noRot="1" noChangeAspect="1"/>
          </p:cNvPicPr>
          <p:nvPr>
            <a:wavAudioFile r:embed="rId2" name="~PP2350.WAV"/>
          </p:nvPr>
        </p:nvPicPr>
        <p:blipFill>
          <a:blip r:embed="rId5" cstate="print"/>
          <a:stretch>
            <a:fillRect/>
          </a:stretch>
        </p:blipFill>
        <p:spPr>
          <a:xfrm>
            <a:off x="8737600" y="6451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25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duotone>
              <a:schemeClr val="bg1">
                <a:shade val="90000"/>
                <a:satMod val="150000"/>
              </a:schemeClr>
              <a:schemeClr val="bg1">
                <a:tint val="88000"/>
                <a:satMod val="150000"/>
              </a:schemeClr>
            </a:duotone>
            <a:lum/>
          </a:blip>
          <a:srcRect/>
          <a:tile tx="0" ty="0" sx="65000" sy="65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6600"/>
                </a:solidFill>
                <a:latin typeface="Copperplate Gothic Bold" pitchFamily="34" charset="0"/>
              </a:rPr>
              <a:t>Mission of Tour</a:t>
            </a:r>
            <a:endParaRPr lang="en-US" dirty="0">
              <a:solidFill>
                <a:srgbClr val="006600"/>
              </a:solidFill>
              <a:latin typeface="Copperplate Goth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>
                  <a:lumMod val="65000"/>
                  <a:lumOff val="35000"/>
                </a:schemeClr>
              </a:buClr>
            </a:pPr>
            <a:r>
              <a:rPr lang="en-US" b="1" dirty="0" smtClean="0">
                <a:solidFill>
                  <a:srgbClr val="595959"/>
                </a:solidFill>
              </a:rPr>
              <a:t>Tour schedule stretches throughout the state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</a:pPr>
            <a:r>
              <a:rPr lang="en-US" b="1" dirty="0" smtClean="0">
                <a:solidFill>
                  <a:srgbClr val="595959"/>
                </a:solidFill>
              </a:rPr>
              <a:t>Events close to home for as many players as possible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</a:pPr>
            <a:r>
              <a:rPr lang="en-US" b="1" dirty="0" smtClean="0">
                <a:solidFill>
                  <a:srgbClr val="595959"/>
                </a:solidFill>
              </a:rPr>
              <a:t>Tournaments every 7-10 days in key areas </a:t>
            </a:r>
            <a:r>
              <a:rPr lang="en-US" b="1" dirty="0" smtClean="0">
                <a:solidFill>
                  <a:srgbClr val="595959"/>
                </a:solidFill>
              </a:rPr>
              <a:t>of the </a:t>
            </a:r>
            <a:r>
              <a:rPr lang="en-US" b="1" dirty="0" smtClean="0">
                <a:solidFill>
                  <a:srgbClr val="595959"/>
                </a:solidFill>
              </a:rPr>
              <a:t>state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</a:pPr>
            <a:r>
              <a:rPr lang="en-US" b="1" dirty="0" smtClean="0">
                <a:solidFill>
                  <a:srgbClr val="595959"/>
                </a:solidFill>
              </a:rPr>
              <a:t>At least one 2-Day Junior Golf Scoreboard ranked event each week during Summer season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</a:pPr>
            <a:r>
              <a:rPr lang="en-US" b="1" dirty="0" smtClean="0">
                <a:solidFill>
                  <a:srgbClr val="595959"/>
                </a:solidFill>
              </a:rPr>
              <a:t>Facility list includes many High School event hosts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</a:pPr>
            <a:r>
              <a:rPr lang="en-US" b="1" dirty="0" smtClean="0">
                <a:solidFill>
                  <a:srgbClr val="595959"/>
                </a:solidFill>
              </a:rPr>
              <a:t>Playing opportunities for all abilities with emphasis on pace of play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</a:pPr>
            <a:r>
              <a:rPr lang="en-US" b="1" dirty="0" smtClean="0">
                <a:solidFill>
                  <a:srgbClr val="595959"/>
                </a:solidFill>
              </a:rPr>
              <a:t>Maintain affordable pricing options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848600" y="6019800"/>
            <a:ext cx="1143000" cy="685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~PP661.WAV">
            <a:hlinkClick r:id="" action="ppaction://media"/>
          </p:cNvPr>
          <p:cNvPicPr>
            <a:picLocks noRot="1" noChangeAspect="1"/>
          </p:cNvPicPr>
          <p:nvPr>
            <a:wavAudioFile r:embed="rId1" name="~PP661.WAV"/>
          </p:nvPr>
        </p:nvPicPr>
        <p:blipFill>
          <a:blip r:embed="rId5" cstate="print"/>
          <a:stretch>
            <a:fillRect/>
          </a:stretch>
        </p:blipFill>
        <p:spPr>
          <a:xfrm>
            <a:off x="8737600" y="6451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Tm="5132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35331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6600"/>
                </a:solidFill>
                <a:latin typeface="Copperplate Gothic Bold" pitchFamily="34" charset="0"/>
              </a:rPr>
              <a:t>Tour Features &amp; Membership Benefits</a:t>
            </a:r>
            <a:endParaRPr lang="en-US" dirty="0">
              <a:solidFill>
                <a:srgbClr val="006600"/>
              </a:solidFill>
              <a:latin typeface="Copperplate Goth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084320"/>
          </a:xfrm>
        </p:spPr>
        <p:txBody>
          <a:bodyPr>
            <a:normAutofit fontScale="85000" lnSpcReduction="20000"/>
          </a:bodyPr>
          <a:lstStyle/>
          <a:p>
            <a:pPr>
              <a:buClr>
                <a:schemeClr val="tx1">
                  <a:lumMod val="65000"/>
                  <a:lumOff val="35000"/>
                </a:schemeClr>
              </a:buClr>
            </a:pPr>
            <a:r>
              <a:rPr lang="en-US" b="1" dirty="0" smtClean="0">
                <a:solidFill>
                  <a:srgbClr val="595959"/>
                </a:solidFill>
              </a:rPr>
              <a:t>Player Registration Area at all events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</a:pPr>
            <a:r>
              <a:rPr lang="en-US" b="1" dirty="0" smtClean="0">
                <a:solidFill>
                  <a:srgbClr val="595959"/>
                </a:solidFill>
              </a:rPr>
              <a:t>Member Gift </a:t>
            </a:r>
            <a:r>
              <a:rPr lang="en-US" b="1" dirty="0" smtClean="0">
                <a:solidFill>
                  <a:srgbClr val="595959"/>
                </a:solidFill>
              </a:rPr>
              <a:t>Suite received at 1</a:t>
            </a:r>
            <a:r>
              <a:rPr lang="en-US" b="1" baseline="30000" dirty="0" smtClean="0">
                <a:solidFill>
                  <a:srgbClr val="595959"/>
                </a:solidFill>
              </a:rPr>
              <a:t>st</a:t>
            </a:r>
            <a:r>
              <a:rPr lang="en-US" b="1" dirty="0" smtClean="0">
                <a:solidFill>
                  <a:srgbClr val="595959"/>
                </a:solidFill>
              </a:rPr>
              <a:t> event</a:t>
            </a:r>
            <a:endParaRPr lang="en-US" b="1" dirty="0" smtClean="0">
              <a:solidFill>
                <a:srgbClr val="595959"/>
              </a:solidFill>
            </a:endParaRPr>
          </a:p>
          <a:p>
            <a:pPr>
              <a:buClr>
                <a:schemeClr val="tx1">
                  <a:lumMod val="65000"/>
                  <a:lumOff val="35000"/>
                </a:schemeClr>
              </a:buClr>
            </a:pPr>
            <a:r>
              <a:rPr lang="en-US" b="1" dirty="0" smtClean="0">
                <a:solidFill>
                  <a:srgbClr val="595959"/>
                </a:solidFill>
              </a:rPr>
              <a:t>Caddies allowed in 9-Hole </a:t>
            </a:r>
            <a:r>
              <a:rPr lang="en-US" b="1" dirty="0" smtClean="0">
                <a:solidFill>
                  <a:srgbClr val="595959"/>
                </a:solidFill>
              </a:rPr>
              <a:t>&amp; 6-Hole Divisions</a:t>
            </a:r>
            <a:endParaRPr lang="en-US" b="1" dirty="0" smtClean="0">
              <a:solidFill>
                <a:srgbClr val="595959"/>
              </a:solidFill>
            </a:endParaRPr>
          </a:p>
          <a:p>
            <a:pPr>
              <a:buClr>
                <a:schemeClr val="tx1">
                  <a:lumMod val="65000"/>
                  <a:lumOff val="35000"/>
                </a:schemeClr>
              </a:buClr>
            </a:pPr>
            <a:r>
              <a:rPr lang="en-US" b="1" dirty="0" smtClean="0">
                <a:solidFill>
                  <a:srgbClr val="595959"/>
                </a:solidFill>
              </a:rPr>
              <a:t>Unlimited playing opportunities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</a:pPr>
            <a:r>
              <a:rPr lang="en-US" b="1" dirty="0" smtClean="0">
                <a:solidFill>
                  <a:srgbClr val="595959"/>
                </a:solidFill>
              </a:rPr>
              <a:t>Hole-by-Hole course set-up to Division yardage standards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</a:pPr>
            <a:r>
              <a:rPr lang="en-US" b="1" dirty="0" smtClean="0">
                <a:solidFill>
                  <a:srgbClr val="595959"/>
                </a:solidFill>
              </a:rPr>
              <a:t>Youth On Course Membership</a:t>
            </a:r>
            <a:endParaRPr lang="en-US" sz="1600" b="1" dirty="0" smtClean="0">
              <a:solidFill>
                <a:srgbClr val="595959"/>
              </a:solidFill>
            </a:endParaRPr>
          </a:p>
          <a:p>
            <a:pPr>
              <a:buClr>
                <a:schemeClr val="tx1">
                  <a:lumMod val="65000"/>
                  <a:lumOff val="35000"/>
                </a:schemeClr>
              </a:buClr>
            </a:pPr>
            <a:r>
              <a:rPr lang="en-US" b="1" dirty="0" smtClean="0">
                <a:solidFill>
                  <a:srgbClr val="595959"/>
                </a:solidFill>
              </a:rPr>
              <a:t>Handicap provided with Membership</a:t>
            </a:r>
            <a:endParaRPr lang="en-US" sz="1600" b="1" dirty="0" smtClean="0">
              <a:solidFill>
                <a:srgbClr val="595959"/>
              </a:solidFill>
            </a:endParaRPr>
          </a:p>
          <a:p>
            <a:pPr>
              <a:buClr>
                <a:schemeClr val="tx1">
                  <a:lumMod val="65000"/>
                  <a:lumOff val="35000"/>
                </a:schemeClr>
              </a:buClr>
            </a:pPr>
            <a:r>
              <a:rPr lang="en-US" b="1" dirty="0" smtClean="0">
                <a:solidFill>
                  <a:srgbClr val="595959"/>
                </a:solidFill>
              </a:rPr>
              <a:t>Kentucky Junior Golf Partnership with </a:t>
            </a:r>
            <a:r>
              <a:rPr lang="en-US" b="1" dirty="0" err="1" smtClean="0">
                <a:solidFill>
                  <a:srgbClr val="595959"/>
                </a:solidFill>
              </a:rPr>
              <a:t>Golfweek</a:t>
            </a:r>
            <a:r>
              <a:rPr lang="en-US" b="1" dirty="0" smtClean="0">
                <a:solidFill>
                  <a:srgbClr val="595959"/>
                </a:solidFill>
              </a:rPr>
              <a:t> Junior Tour</a:t>
            </a:r>
            <a:endParaRPr lang="en-US" sz="1600" b="1" dirty="0" smtClean="0">
              <a:solidFill>
                <a:srgbClr val="595959"/>
              </a:solidFill>
            </a:endParaRPr>
          </a:p>
          <a:p>
            <a:pPr>
              <a:buClr>
                <a:schemeClr val="tx1">
                  <a:lumMod val="65000"/>
                  <a:lumOff val="35000"/>
                </a:schemeClr>
              </a:buClr>
            </a:pPr>
            <a:r>
              <a:rPr lang="en-US" b="1" dirty="0" smtClean="0">
                <a:solidFill>
                  <a:srgbClr val="595959"/>
                </a:solidFill>
              </a:rPr>
              <a:t>Golf House Kentucky Junior Players of the Year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</a:pPr>
            <a:r>
              <a:rPr lang="en-US" b="1" dirty="0" smtClean="0">
                <a:solidFill>
                  <a:srgbClr val="595959"/>
                </a:solidFill>
              </a:rPr>
              <a:t>Kentucky State Amateur (Men’s) Option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</a:pPr>
            <a:r>
              <a:rPr lang="en-US" b="1" dirty="0" smtClean="0">
                <a:solidFill>
                  <a:srgbClr val="595959"/>
                </a:solidFill>
              </a:rPr>
              <a:t>“Member Fore A Day” Program / Non-Member Event Registration</a:t>
            </a:r>
            <a:endParaRPr lang="en-US" sz="1600" b="1" dirty="0" smtClean="0">
              <a:solidFill>
                <a:srgbClr val="595959"/>
              </a:solidFill>
            </a:endParaRPr>
          </a:p>
          <a:p>
            <a:pPr>
              <a:buClr>
                <a:schemeClr val="tx1">
                  <a:lumMod val="65000"/>
                  <a:lumOff val="35000"/>
                </a:schemeClr>
              </a:buClr>
            </a:pPr>
            <a:endParaRPr lang="en-US" b="1" dirty="0" smtClean="0">
              <a:solidFill>
                <a:srgbClr val="595959"/>
              </a:solidFill>
            </a:endParaRP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848600" y="6019800"/>
            <a:ext cx="1143000" cy="685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~PP4069.WAV">
            <a:hlinkClick r:id="" action="ppaction://media"/>
          </p:cNvPr>
          <p:cNvPicPr>
            <a:picLocks noRot="1" noChangeAspect="1"/>
          </p:cNvPicPr>
          <p:nvPr>
            <a:wavAudioFile r:embed="rId1" name="~PP4069.WAV"/>
          </p:nvPr>
        </p:nvPicPr>
        <p:blipFill>
          <a:blip r:embed="rId4" cstate="print"/>
          <a:stretch>
            <a:fillRect/>
          </a:stretch>
        </p:blipFill>
        <p:spPr>
          <a:xfrm>
            <a:off x="8737600" y="6451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138311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6600"/>
                </a:solidFill>
                <a:latin typeface="Copperplate Gothic Bold" pitchFamily="34" charset="0"/>
              </a:rPr>
              <a:t>Merger Information</a:t>
            </a:r>
            <a:endParaRPr lang="en-US" dirty="0">
              <a:solidFill>
                <a:srgbClr val="006600"/>
              </a:solidFill>
              <a:latin typeface="Copperplate Goth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Clr>
                <a:schemeClr val="tx1">
                  <a:lumMod val="65000"/>
                  <a:lumOff val="35000"/>
                </a:schemeClr>
              </a:buClr>
            </a:pPr>
            <a:r>
              <a:rPr lang="en-US" b="1" dirty="0" smtClean="0">
                <a:solidFill>
                  <a:srgbClr val="595959"/>
                </a:solidFill>
              </a:rPr>
              <a:t>Merger expands Kentucky PGA Junior Tour presence in Louisville market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</a:pPr>
            <a:r>
              <a:rPr lang="en-US" b="1" dirty="0" smtClean="0">
                <a:solidFill>
                  <a:srgbClr val="595959"/>
                </a:solidFill>
              </a:rPr>
              <a:t>Structure of Tour’s Age </a:t>
            </a:r>
            <a:r>
              <a:rPr lang="en-US" b="1" dirty="0" smtClean="0">
                <a:solidFill>
                  <a:srgbClr val="595959"/>
                </a:solidFill>
              </a:rPr>
              <a:t>Divisions based on age as of June 1</a:t>
            </a:r>
          </a:p>
          <a:p>
            <a:pPr lvl="1">
              <a:buClr>
                <a:schemeClr val="tx1">
                  <a:lumMod val="65000"/>
                  <a:lumOff val="35000"/>
                </a:schemeClr>
              </a:buClr>
            </a:pPr>
            <a:r>
              <a:rPr lang="en-US" sz="1200" b="1" dirty="0" smtClean="0">
                <a:solidFill>
                  <a:srgbClr val="595959"/>
                </a:solidFill>
              </a:rPr>
              <a:t>Boys 18-Hole Divisions: Boys 17-18, Boys 15-16, Boys 14 &amp; Under</a:t>
            </a:r>
          </a:p>
          <a:p>
            <a:pPr lvl="1">
              <a:buClr>
                <a:schemeClr val="tx1">
                  <a:lumMod val="65000"/>
                  <a:lumOff val="35000"/>
                </a:schemeClr>
              </a:buClr>
            </a:pPr>
            <a:r>
              <a:rPr lang="en-US" sz="1200" b="1" dirty="0" smtClean="0">
                <a:solidFill>
                  <a:srgbClr val="595959"/>
                </a:solidFill>
              </a:rPr>
              <a:t>Girls 18-Hole Divisions: Girls 16-18, Girls 13-15, Girls 14 &amp; Under</a:t>
            </a:r>
          </a:p>
          <a:p>
            <a:pPr lvl="1">
              <a:buClr>
                <a:schemeClr val="tx1">
                  <a:lumMod val="65000"/>
                  <a:lumOff val="35000"/>
                </a:schemeClr>
              </a:buClr>
            </a:pPr>
            <a:r>
              <a:rPr lang="en-US" sz="1200" b="1" dirty="0" smtClean="0">
                <a:solidFill>
                  <a:srgbClr val="595959"/>
                </a:solidFill>
              </a:rPr>
              <a:t>Other Boys Divisions: Boys 13-18 (9-Hole), Boys 11-12 (9-Hole), Boys 10 &amp; Under (9-Hole), Boys 8 &amp; Under (6-Hole)</a:t>
            </a:r>
          </a:p>
          <a:p>
            <a:pPr lvl="1">
              <a:buClr>
                <a:schemeClr val="tx1">
                  <a:lumMod val="65000"/>
                  <a:lumOff val="35000"/>
                </a:schemeClr>
              </a:buClr>
            </a:pPr>
            <a:r>
              <a:rPr lang="en-US" sz="1200" b="1" dirty="0" smtClean="0">
                <a:solidFill>
                  <a:srgbClr val="595959"/>
                </a:solidFill>
              </a:rPr>
              <a:t>Other Girls Divisions: Girls 13-18 (9-Hole), Girls 12 &amp; Under (9-Hole), Girls 9 &amp; Under (6-Hole)</a:t>
            </a:r>
            <a:endParaRPr lang="en-US" sz="1200" b="1" dirty="0" smtClean="0">
              <a:solidFill>
                <a:srgbClr val="595959"/>
              </a:solidFill>
            </a:endParaRPr>
          </a:p>
          <a:p>
            <a:pPr>
              <a:buClr>
                <a:schemeClr val="tx1">
                  <a:lumMod val="65000"/>
                  <a:lumOff val="35000"/>
                </a:schemeClr>
              </a:buClr>
            </a:pPr>
            <a:r>
              <a:rPr lang="en-US" b="1" dirty="0" smtClean="0">
                <a:solidFill>
                  <a:srgbClr val="595959"/>
                </a:solidFill>
              </a:rPr>
              <a:t>Overall </a:t>
            </a:r>
            <a:r>
              <a:rPr lang="en-US" b="1" dirty="0" smtClean="0">
                <a:solidFill>
                  <a:srgbClr val="595959"/>
                </a:solidFill>
              </a:rPr>
              <a:t>Boys </a:t>
            </a:r>
            <a:r>
              <a:rPr lang="en-US" sz="1500" b="1" dirty="0" smtClean="0">
                <a:solidFill>
                  <a:srgbClr val="595959"/>
                </a:solidFill>
              </a:rPr>
              <a:t>(17-18 &amp; 15-16)</a:t>
            </a:r>
            <a:r>
              <a:rPr lang="en-US" b="1" dirty="0" smtClean="0">
                <a:solidFill>
                  <a:srgbClr val="595959"/>
                </a:solidFill>
              </a:rPr>
              <a:t> &amp; </a:t>
            </a:r>
            <a:r>
              <a:rPr lang="en-US" b="1" dirty="0" smtClean="0">
                <a:solidFill>
                  <a:srgbClr val="595959"/>
                </a:solidFill>
              </a:rPr>
              <a:t>Overall </a:t>
            </a:r>
            <a:r>
              <a:rPr lang="en-US" b="1" dirty="0" smtClean="0">
                <a:solidFill>
                  <a:srgbClr val="595959"/>
                </a:solidFill>
              </a:rPr>
              <a:t>Girls </a:t>
            </a:r>
            <a:r>
              <a:rPr lang="en-US" sz="1500" b="1" dirty="0" smtClean="0">
                <a:solidFill>
                  <a:srgbClr val="595959"/>
                </a:solidFill>
              </a:rPr>
              <a:t>(16-18 &amp; 13-15)</a:t>
            </a:r>
            <a:r>
              <a:rPr lang="en-US" b="1" dirty="0" smtClean="0">
                <a:solidFill>
                  <a:srgbClr val="595959"/>
                </a:solidFill>
              </a:rPr>
              <a:t> </a:t>
            </a:r>
            <a:r>
              <a:rPr lang="en-US" b="1" dirty="0" smtClean="0">
                <a:solidFill>
                  <a:srgbClr val="595959"/>
                </a:solidFill>
              </a:rPr>
              <a:t>Divisions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</a:pPr>
            <a:r>
              <a:rPr lang="en-US" b="1" dirty="0" smtClean="0">
                <a:solidFill>
                  <a:srgbClr val="595959"/>
                </a:solidFill>
              </a:rPr>
              <a:t>Tour </a:t>
            </a:r>
            <a:r>
              <a:rPr lang="en-US" b="1" dirty="0" smtClean="0">
                <a:solidFill>
                  <a:srgbClr val="595959"/>
                </a:solidFill>
              </a:rPr>
              <a:t>Championship at Gibson Bay GC</a:t>
            </a:r>
            <a:r>
              <a:rPr lang="en-US" sz="1700" b="1" dirty="0" smtClean="0">
                <a:solidFill>
                  <a:srgbClr val="595959"/>
                </a:solidFill>
              </a:rPr>
              <a:t> (July 18-19)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</a:pPr>
            <a:r>
              <a:rPr lang="en-US" b="1" dirty="0" smtClean="0">
                <a:solidFill>
                  <a:srgbClr val="595959"/>
                </a:solidFill>
              </a:rPr>
              <a:t>Tour Players of the Year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</a:pPr>
            <a:r>
              <a:rPr lang="en-US" b="1" dirty="0" err="1" smtClean="0">
                <a:solidFill>
                  <a:srgbClr val="595959"/>
                </a:solidFill>
              </a:rPr>
              <a:t>Musselman-Kirchdorfer</a:t>
            </a:r>
            <a:r>
              <a:rPr lang="en-US" b="1" dirty="0" smtClean="0">
                <a:solidFill>
                  <a:srgbClr val="595959"/>
                </a:solidFill>
              </a:rPr>
              <a:t> Series </a:t>
            </a:r>
            <a:r>
              <a:rPr lang="en-US" b="1" dirty="0" smtClean="0">
                <a:solidFill>
                  <a:srgbClr val="595959"/>
                </a:solidFill>
              </a:rPr>
              <a:t>Events – Overall Divisions</a:t>
            </a:r>
            <a:endParaRPr lang="en-US" b="1" dirty="0" smtClean="0">
              <a:solidFill>
                <a:srgbClr val="595959"/>
              </a:solidFill>
            </a:endParaRPr>
          </a:p>
          <a:p>
            <a:pPr>
              <a:buClr>
                <a:schemeClr val="tx1">
                  <a:lumMod val="65000"/>
                  <a:lumOff val="35000"/>
                </a:schemeClr>
              </a:buClr>
            </a:pPr>
            <a:r>
              <a:rPr lang="en-US" b="1" dirty="0" err="1" smtClean="0">
                <a:solidFill>
                  <a:srgbClr val="595959"/>
                </a:solidFill>
              </a:rPr>
              <a:t>Musselman-Kirchdorfer</a:t>
            </a:r>
            <a:r>
              <a:rPr lang="en-US" b="1" dirty="0" smtClean="0">
                <a:solidFill>
                  <a:srgbClr val="595959"/>
                </a:solidFill>
              </a:rPr>
              <a:t> </a:t>
            </a:r>
            <a:r>
              <a:rPr lang="en-US" b="1" dirty="0" smtClean="0">
                <a:solidFill>
                  <a:srgbClr val="595959"/>
                </a:solidFill>
              </a:rPr>
              <a:t>Invitational at Big Spring CC</a:t>
            </a:r>
            <a:r>
              <a:rPr lang="en-US" sz="1700" b="1" dirty="0" smtClean="0">
                <a:solidFill>
                  <a:srgbClr val="595959"/>
                </a:solidFill>
              </a:rPr>
              <a:t> (July 9-10)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</a:pPr>
            <a:endParaRPr lang="en-US" b="1" dirty="0" smtClean="0">
              <a:solidFill>
                <a:srgbClr val="595959"/>
              </a:solidFill>
            </a:endParaRP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848600" y="6019800"/>
            <a:ext cx="1143000" cy="685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~PP1019.WAV">
            <a:hlinkClick r:id="" action="ppaction://media"/>
          </p:cNvPr>
          <p:cNvPicPr>
            <a:picLocks noRot="1" noChangeAspect="1"/>
          </p:cNvPicPr>
          <p:nvPr>
            <a:wavAudioFile r:embed="rId1" name="~PP1019.WAV"/>
          </p:nvPr>
        </p:nvPicPr>
        <p:blipFill>
          <a:blip r:embed="rId4" cstate="print"/>
          <a:stretch>
            <a:fillRect/>
          </a:stretch>
        </p:blipFill>
        <p:spPr>
          <a:xfrm>
            <a:off x="8737600" y="6451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Tm="16052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35331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6600"/>
                </a:solidFill>
                <a:latin typeface="Copperplate Gothic Bold" pitchFamily="34" charset="0"/>
              </a:rPr>
              <a:t>Additional Qualifying Event Opportunities</a:t>
            </a:r>
            <a:endParaRPr lang="en-US" dirty="0">
              <a:solidFill>
                <a:srgbClr val="006600"/>
              </a:solidFill>
              <a:latin typeface="Copperplate Goth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267200"/>
          </a:xfrm>
        </p:spPr>
        <p:txBody>
          <a:bodyPr>
            <a:normAutofit fontScale="92500"/>
          </a:bodyPr>
          <a:lstStyle/>
          <a:p>
            <a:pPr>
              <a:buClr>
                <a:schemeClr val="tx1">
                  <a:lumMod val="65000"/>
                  <a:lumOff val="35000"/>
                </a:schemeClr>
              </a:buClr>
            </a:pPr>
            <a:r>
              <a:rPr lang="en-US" b="1" dirty="0" smtClean="0">
                <a:solidFill>
                  <a:srgbClr val="595959"/>
                </a:solidFill>
              </a:rPr>
              <a:t>“Golden Ticket” Program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</a:pPr>
            <a:r>
              <a:rPr lang="en-US" b="1" dirty="0" smtClean="0">
                <a:solidFill>
                  <a:srgbClr val="595959"/>
                </a:solidFill>
              </a:rPr>
              <a:t>Boys &amp; Girls Junior PGA Championship</a:t>
            </a:r>
          </a:p>
          <a:p>
            <a:pPr lvl="1">
              <a:buClr>
                <a:schemeClr val="tx1">
                  <a:lumMod val="65000"/>
                  <a:lumOff val="35000"/>
                </a:schemeClr>
              </a:buCl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595959"/>
                </a:solidFill>
              </a:rPr>
              <a:t>Breakdown of spots available</a:t>
            </a:r>
            <a:r>
              <a:rPr lang="en-US" sz="1700" b="1" dirty="0" smtClean="0">
                <a:solidFill>
                  <a:srgbClr val="595959"/>
                </a:solidFill>
              </a:rPr>
              <a:t> (4 Total </a:t>
            </a:r>
            <a:r>
              <a:rPr lang="en-US" sz="1700" b="1" dirty="0" smtClean="0">
                <a:solidFill>
                  <a:srgbClr val="595959"/>
                </a:solidFill>
              </a:rPr>
              <a:t>in 2018)</a:t>
            </a:r>
            <a:endParaRPr lang="en-US" sz="1700" b="1" dirty="0" smtClean="0">
              <a:solidFill>
                <a:srgbClr val="595959"/>
              </a:solidFill>
            </a:endParaRPr>
          </a:p>
          <a:p>
            <a:pPr lvl="1">
              <a:buClr>
                <a:schemeClr val="tx1">
                  <a:lumMod val="65000"/>
                  <a:lumOff val="35000"/>
                </a:schemeClr>
              </a:buCl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595959"/>
                </a:solidFill>
              </a:rPr>
              <a:t>Alternate spots</a:t>
            </a:r>
            <a:r>
              <a:rPr lang="en-US" sz="1700" b="1" dirty="0" smtClean="0">
                <a:solidFill>
                  <a:srgbClr val="595959"/>
                </a:solidFill>
              </a:rPr>
              <a:t> (1</a:t>
            </a:r>
            <a:r>
              <a:rPr lang="en-US" sz="1700" b="1" baseline="30000" dirty="0" smtClean="0">
                <a:solidFill>
                  <a:srgbClr val="595959"/>
                </a:solidFill>
              </a:rPr>
              <a:t>st</a:t>
            </a:r>
            <a:r>
              <a:rPr lang="en-US" sz="1700" b="1" dirty="0" smtClean="0">
                <a:solidFill>
                  <a:srgbClr val="595959"/>
                </a:solidFill>
              </a:rPr>
              <a:t> Alternate, 2</a:t>
            </a:r>
            <a:r>
              <a:rPr lang="en-US" sz="1700" b="1" baseline="30000" dirty="0" smtClean="0">
                <a:solidFill>
                  <a:srgbClr val="595959"/>
                </a:solidFill>
              </a:rPr>
              <a:t>nd</a:t>
            </a:r>
            <a:r>
              <a:rPr lang="en-US" sz="1700" b="1" dirty="0" smtClean="0">
                <a:solidFill>
                  <a:srgbClr val="595959"/>
                </a:solidFill>
              </a:rPr>
              <a:t> Alternate, and additional alternates)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</a:pPr>
            <a:r>
              <a:rPr lang="en-US" b="1" dirty="0" smtClean="0">
                <a:solidFill>
                  <a:srgbClr val="595959"/>
                </a:solidFill>
              </a:rPr>
              <a:t>Potential spot in AJGA Qualifier at Bellefonte CC</a:t>
            </a:r>
            <a:r>
              <a:rPr lang="en-US" sz="1900" b="1" dirty="0" smtClean="0">
                <a:solidFill>
                  <a:srgbClr val="595959"/>
                </a:solidFill>
              </a:rPr>
              <a:t> (May 12)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</a:pPr>
            <a:r>
              <a:rPr lang="en-US" b="1" dirty="0" smtClean="0">
                <a:solidFill>
                  <a:srgbClr val="595959"/>
                </a:solidFill>
              </a:rPr>
              <a:t>AJGA Full Exemption at Kentucky Junior Amateur </a:t>
            </a:r>
            <a:r>
              <a:rPr lang="en-US" sz="1900" b="1" dirty="0" smtClean="0">
                <a:solidFill>
                  <a:srgbClr val="595959"/>
                </a:solidFill>
              </a:rPr>
              <a:t>(Boys June 27-28 at Maywood &amp; Girls June 28-29 at Cherry Blossom)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</a:pPr>
            <a:r>
              <a:rPr lang="en-US" b="1" dirty="0" smtClean="0">
                <a:solidFill>
                  <a:srgbClr val="595959"/>
                </a:solidFill>
              </a:rPr>
              <a:t>Trusted Choice Big “I” Qualifier</a:t>
            </a:r>
            <a:r>
              <a:rPr lang="en-US" sz="1900" b="1" dirty="0" smtClean="0">
                <a:solidFill>
                  <a:srgbClr val="595959"/>
                </a:solidFill>
              </a:rPr>
              <a:t> (July 5-6)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</a:pPr>
            <a:r>
              <a:rPr lang="en-US" b="1" dirty="0" smtClean="0">
                <a:solidFill>
                  <a:srgbClr val="595959"/>
                </a:solidFill>
              </a:rPr>
              <a:t>Northern Junior Championship</a:t>
            </a:r>
            <a:r>
              <a:rPr lang="en-US" sz="1900" b="1" dirty="0" smtClean="0">
                <a:solidFill>
                  <a:srgbClr val="595959"/>
                </a:solidFill>
              </a:rPr>
              <a:t> (August 6-8)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</a:pPr>
            <a:r>
              <a:rPr lang="en-US" b="1" dirty="0" smtClean="0">
                <a:solidFill>
                  <a:srgbClr val="595959"/>
                </a:solidFill>
              </a:rPr>
              <a:t>J.B. Holmes Cup</a:t>
            </a:r>
            <a:r>
              <a:rPr lang="en-US" sz="1900" b="1" dirty="0" smtClean="0">
                <a:solidFill>
                  <a:srgbClr val="595959"/>
                </a:solidFill>
              </a:rPr>
              <a:t> (Late October)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</a:pPr>
            <a:endParaRPr lang="en-US" b="1" dirty="0" smtClean="0">
              <a:solidFill>
                <a:srgbClr val="595959"/>
              </a:solidFill>
            </a:endParaRP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848600" y="6019800"/>
            <a:ext cx="1143000" cy="685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~PP2708.WAV">
            <a:hlinkClick r:id="" action="ppaction://media"/>
          </p:cNvPr>
          <p:cNvPicPr>
            <a:picLocks noRot="1" noChangeAspect="1"/>
          </p:cNvPicPr>
          <p:nvPr>
            <a:wavAudioFile r:embed="rId1" name="~PP2708.WAV"/>
          </p:nvPr>
        </p:nvPicPr>
        <p:blipFill>
          <a:blip r:embed="rId4" cstate="print"/>
          <a:stretch>
            <a:fillRect/>
          </a:stretch>
        </p:blipFill>
        <p:spPr>
          <a:xfrm>
            <a:off x="8737600" y="6451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14482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6600"/>
                </a:solidFill>
                <a:latin typeface="Copperplate Gothic Bold" pitchFamily="34" charset="0"/>
              </a:rPr>
              <a:t>Schedule Highlights</a:t>
            </a:r>
            <a:endParaRPr lang="en-US" dirty="0">
              <a:solidFill>
                <a:srgbClr val="006600"/>
              </a:solidFill>
              <a:latin typeface="Copperplate Goth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389120"/>
          </a:xfrm>
        </p:spPr>
        <p:txBody>
          <a:bodyPr>
            <a:normAutofit lnSpcReduction="10000"/>
          </a:bodyPr>
          <a:lstStyle/>
          <a:p>
            <a:pPr>
              <a:buClr>
                <a:schemeClr val="tx1">
                  <a:lumMod val="65000"/>
                  <a:lumOff val="35000"/>
                </a:schemeClr>
              </a:buClr>
            </a:pPr>
            <a:r>
              <a:rPr lang="en-US" b="1" dirty="0" err="1" smtClean="0">
                <a:solidFill>
                  <a:srgbClr val="595959"/>
                </a:solidFill>
              </a:rPr>
              <a:t>Stableford</a:t>
            </a:r>
            <a:r>
              <a:rPr lang="en-US" b="1" dirty="0" smtClean="0">
                <a:solidFill>
                  <a:srgbClr val="595959"/>
                </a:solidFill>
              </a:rPr>
              <a:t> Points Series Events</a:t>
            </a:r>
            <a:r>
              <a:rPr lang="en-US" sz="1600" b="1" dirty="0" smtClean="0">
                <a:solidFill>
                  <a:srgbClr val="595959"/>
                </a:solidFill>
              </a:rPr>
              <a:t> (March 24-April 8)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</a:pPr>
            <a:r>
              <a:rPr lang="en-US" b="1" dirty="0" smtClean="0">
                <a:solidFill>
                  <a:srgbClr val="595959"/>
                </a:solidFill>
              </a:rPr>
              <a:t>Four Ball Championship at Audubon CC</a:t>
            </a:r>
            <a:r>
              <a:rPr lang="en-US" sz="1600" b="1" dirty="0" smtClean="0">
                <a:solidFill>
                  <a:srgbClr val="595959"/>
                </a:solidFill>
              </a:rPr>
              <a:t> (April 21-22)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</a:pPr>
            <a:r>
              <a:rPr lang="en-US" b="1" dirty="0" smtClean="0">
                <a:solidFill>
                  <a:srgbClr val="595959"/>
                </a:solidFill>
              </a:rPr>
              <a:t>Match Play at Old Bridge GC</a:t>
            </a:r>
            <a:r>
              <a:rPr lang="en-US" sz="1600" b="1" dirty="0" smtClean="0">
                <a:solidFill>
                  <a:srgbClr val="595959"/>
                </a:solidFill>
              </a:rPr>
              <a:t> (April 28-29)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</a:pPr>
            <a:r>
              <a:rPr lang="en-US" b="1" dirty="0" smtClean="0">
                <a:solidFill>
                  <a:srgbClr val="595959"/>
                </a:solidFill>
              </a:rPr>
              <a:t>Combo Regional Structure</a:t>
            </a:r>
            <a:r>
              <a:rPr lang="en-US" sz="1600" b="1" dirty="0" smtClean="0">
                <a:solidFill>
                  <a:srgbClr val="595959"/>
                </a:solidFill>
              </a:rPr>
              <a:t> (7 Events)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</a:pPr>
            <a:r>
              <a:rPr lang="en-US" b="1" dirty="0" smtClean="0">
                <a:solidFill>
                  <a:srgbClr val="595959"/>
                </a:solidFill>
              </a:rPr>
              <a:t>Regional 2-Day Championships</a:t>
            </a:r>
            <a:r>
              <a:rPr lang="en-US" sz="1600" b="1" dirty="0" smtClean="0">
                <a:solidFill>
                  <a:srgbClr val="595959"/>
                </a:solidFill>
              </a:rPr>
              <a:t> (5 Events)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</a:pPr>
            <a:r>
              <a:rPr lang="en-US" b="1" dirty="0" smtClean="0">
                <a:solidFill>
                  <a:srgbClr val="595959"/>
                </a:solidFill>
              </a:rPr>
              <a:t>Separate Boys &amp; Girls Junior PGA Championship Qualifiers</a:t>
            </a:r>
            <a:r>
              <a:rPr lang="en-US" sz="1600" b="1" dirty="0" smtClean="0">
                <a:solidFill>
                  <a:srgbClr val="595959"/>
                </a:solidFill>
              </a:rPr>
              <a:t> (June 6-7)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</a:pPr>
            <a:r>
              <a:rPr lang="en-US" b="1" dirty="0" smtClean="0">
                <a:solidFill>
                  <a:srgbClr val="595959"/>
                </a:solidFill>
              </a:rPr>
              <a:t>Adult-Child Tournament at Bardstown CC-Maywood</a:t>
            </a:r>
            <a:r>
              <a:rPr lang="en-US" sz="1600" b="1" dirty="0" smtClean="0">
                <a:solidFill>
                  <a:srgbClr val="595959"/>
                </a:solidFill>
              </a:rPr>
              <a:t> (June 23)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</a:pPr>
            <a:r>
              <a:rPr lang="en-US" b="1" dirty="0" smtClean="0">
                <a:solidFill>
                  <a:srgbClr val="595959"/>
                </a:solidFill>
              </a:rPr>
              <a:t>Boys &amp; Girls Kentucky Junior Amateur</a:t>
            </a:r>
            <a:r>
              <a:rPr lang="en-US" sz="1600" b="1" dirty="0" smtClean="0">
                <a:solidFill>
                  <a:srgbClr val="595959"/>
                </a:solidFill>
              </a:rPr>
              <a:t> (June 27-28 &amp; 28-29)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848600" y="6019800"/>
            <a:ext cx="1143000" cy="685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~PP483.WAV">
            <a:hlinkClick r:id="" action="ppaction://media"/>
          </p:cNvPr>
          <p:cNvPicPr>
            <a:picLocks noRot="1" noChangeAspect="1"/>
          </p:cNvPicPr>
          <p:nvPr>
            <a:wavAudioFile r:embed="rId1" name="~PP483.WAV"/>
          </p:nvPr>
        </p:nvPicPr>
        <p:blipFill>
          <a:blip r:embed="rId4" cstate="print"/>
          <a:stretch>
            <a:fillRect/>
          </a:stretch>
        </p:blipFill>
        <p:spPr>
          <a:xfrm>
            <a:off x="8737600" y="6451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Tm="7533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6600"/>
                </a:solidFill>
                <a:latin typeface="Copperplate Gothic Bold" pitchFamily="34" charset="0"/>
              </a:rPr>
              <a:t>Schedule Highlights</a:t>
            </a:r>
            <a:endParaRPr lang="en-US" dirty="0">
              <a:solidFill>
                <a:srgbClr val="006600"/>
              </a:solidFill>
              <a:latin typeface="Copperplate Goth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9280"/>
            <a:ext cx="8229600" cy="4389120"/>
          </a:xfrm>
        </p:spPr>
        <p:txBody>
          <a:bodyPr>
            <a:normAutofit/>
          </a:bodyPr>
          <a:lstStyle/>
          <a:p>
            <a:pPr>
              <a:buClr>
                <a:schemeClr val="tx1">
                  <a:lumMod val="65000"/>
                  <a:lumOff val="35000"/>
                </a:schemeClr>
              </a:buClr>
            </a:pPr>
            <a:r>
              <a:rPr lang="en-US" b="1" dirty="0" err="1" smtClean="0">
                <a:solidFill>
                  <a:srgbClr val="595959"/>
                </a:solidFill>
              </a:rPr>
              <a:t>Musselman-Kirchdorfer</a:t>
            </a:r>
            <a:r>
              <a:rPr lang="en-US" b="1" dirty="0" smtClean="0">
                <a:solidFill>
                  <a:srgbClr val="595959"/>
                </a:solidFill>
              </a:rPr>
              <a:t> Invitational</a:t>
            </a:r>
            <a:r>
              <a:rPr lang="en-US" sz="1600" b="1" dirty="0" smtClean="0">
                <a:solidFill>
                  <a:srgbClr val="595959"/>
                </a:solidFill>
              </a:rPr>
              <a:t> (July 9-10)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</a:pPr>
            <a:r>
              <a:rPr lang="en-US" b="1" dirty="0" smtClean="0">
                <a:solidFill>
                  <a:srgbClr val="595959"/>
                </a:solidFill>
              </a:rPr>
              <a:t>Summer Tour Championship</a:t>
            </a:r>
            <a:r>
              <a:rPr lang="en-US" sz="1600" b="1" dirty="0" smtClean="0">
                <a:solidFill>
                  <a:srgbClr val="595959"/>
                </a:solidFill>
              </a:rPr>
              <a:t> (July 18-19)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</a:pPr>
            <a:r>
              <a:rPr lang="en-US" b="1" dirty="0" smtClean="0">
                <a:solidFill>
                  <a:srgbClr val="595959"/>
                </a:solidFill>
              </a:rPr>
              <a:t>Fall 9-Hole Series</a:t>
            </a:r>
            <a:r>
              <a:rPr lang="en-US" sz="1600" b="1" dirty="0" smtClean="0">
                <a:solidFill>
                  <a:srgbClr val="595959"/>
                </a:solidFill>
              </a:rPr>
              <a:t> (July-September)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</a:pPr>
            <a:r>
              <a:rPr lang="en-US" b="1" dirty="0" smtClean="0">
                <a:solidFill>
                  <a:srgbClr val="595959"/>
                </a:solidFill>
              </a:rPr>
              <a:t>Drive Chip &amp; Putt Qualifiers</a:t>
            </a:r>
            <a:r>
              <a:rPr lang="en-US" sz="1600" b="1" dirty="0" smtClean="0">
                <a:solidFill>
                  <a:srgbClr val="595959"/>
                </a:solidFill>
              </a:rPr>
              <a:t> (Sub-Regional August 12)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</a:pPr>
            <a:r>
              <a:rPr lang="en-US" b="1" dirty="0" smtClean="0">
                <a:solidFill>
                  <a:srgbClr val="595959"/>
                </a:solidFill>
              </a:rPr>
              <a:t>PGA Junior League All-Star Weekend</a:t>
            </a:r>
            <a:r>
              <a:rPr lang="en-US" sz="1600" b="1" dirty="0" smtClean="0">
                <a:solidFill>
                  <a:srgbClr val="595959"/>
                </a:solidFill>
              </a:rPr>
              <a:t> (August 25-26)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</a:pPr>
            <a:r>
              <a:rPr lang="en-US" b="1" dirty="0" smtClean="0">
                <a:solidFill>
                  <a:srgbClr val="595959"/>
                </a:solidFill>
              </a:rPr>
              <a:t>Fall Series Tour Championship</a:t>
            </a:r>
            <a:r>
              <a:rPr lang="en-US" sz="1600" b="1" dirty="0" smtClean="0">
                <a:solidFill>
                  <a:srgbClr val="595959"/>
                </a:solidFill>
              </a:rPr>
              <a:t> (September 16)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</a:pPr>
            <a:r>
              <a:rPr lang="en-US" b="1" dirty="0" smtClean="0">
                <a:solidFill>
                  <a:srgbClr val="595959"/>
                </a:solidFill>
              </a:rPr>
              <a:t>KPGA Middle School Championships</a:t>
            </a:r>
            <a:r>
              <a:rPr lang="en-US" sz="1600" b="1" dirty="0" smtClean="0">
                <a:solidFill>
                  <a:srgbClr val="595959"/>
                </a:solidFill>
              </a:rPr>
              <a:t> (September 23-30)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</a:pPr>
            <a:r>
              <a:rPr lang="en-US" b="1" dirty="0" smtClean="0">
                <a:solidFill>
                  <a:srgbClr val="595959"/>
                </a:solidFill>
              </a:rPr>
              <a:t>KHSAA State Championships</a:t>
            </a:r>
            <a:r>
              <a:rPr lang="en-US" sz="1600" b="1" dirty="0" smtClean="0">
                <a:solidFill>
                  <a:srgbClr val="595959"/>
                </a:solidFill>
              </a:rPr>
              <a:t> (October 2-3 &amp; 5-6)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</a:pPr>
            <a:r>
              <a:rPr lang="en-US" b="1" dirty="0" smtClean="0">
                <a:solidFill>
                  <a:srgbClr val="595959"/>
                </a:solidFill>
              </a:rPr>
              <a:t>Fall Classic at UK Club-Wildcat</a:t>
            </a:r>
            <a:r>
              <a:rPr lang="en-US" sz="1600" b="1" dirty="0" smtClean="0">
                <a:solidFill>
                  <a:srgbClr val="595959"/>
                </a:solidFill>
              </a:rPr>
              <a:t> (October 13-14)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848600" y="6019800"/>
            <a:ext cx="1143000" cy="685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~PP2639.WAV">
            <a:hlinkClick r:id="" action="ppaction://media"/>
          </p:cNvPr>
          <p:cNvPicPr>
            <a:picLocks noRot="1" noChangeAspect="1"/>
          </p:cNvPicPr>
          <p:nvPr>
            <a:wavAudioFile r:embed="rId1" name="~PP2639.WAV"/>
          </p:nvPr>
        </p:nvPicPr>
        <p:blipFill>
          <a:blip r:embed="rId4" cstate="print"/>
          <a:stretch>
            <a:fillRect/>
          </a:stretch>
        </p:blipFill>
        <p:spPr>
          <a:xfrm>
            <a:off x="8737600" y="6451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Tm="51071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8000" b="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~PP3601.WAV">
            <a:hlinkClick r:id="" action="ppaction://media"/>
          </p:cNvPr>
          <p:cNvPicPr>
            <a:picLocks noRot="1" noChangeAspect="1"/>
          </p:cNvPicPr>
          <p:nvPr>
            <a:wavAudioFile r:embed="rId2" name="~PP3601.WAV"/>
          </p:nvPr>
        </p:nvPicPr>
        <p:blipFill>
          <a:blip r:embed="rId5" cstate="print"/>
          <a:stretch>
            <a:fillRect/>
          </a:stretch>
        </p:blipFill>
        <p:spPr>
          <a:xfrm>
            <a:off x="8737600" y="6451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2534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ustom 1">
      <a:dk1>
        <a:sysClr val="windowText" lastClr="000000"/>
      </a:dk1>
      <a:lt1>
        <a:srgbClr val="B0DFA0"/>
      </a:lt1>
      <a:dk2>
        <a:srgbClr val="04617B"/>
      </a:dk2>
      <a:lt2>
        <a:srgbClr val="062328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1">
    <a:dk1>
      <a:sysClr val="windowText" lastClr="000000"/>
    </a:dk1>
    <a:lt1>
      <a:srgbClr val="B0DFA0"/>
    </a:lt1>
    <a:dk2>
      <a:srgbClr val="04617B"/>
    </a:dk2>
    <a:lt2>
      <a:srgbClr val="062328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Custom 1">
    <a:dk1>
      <a:sysClr val="windowText" lastClr="000000"/>
    </a:dk1>
    <a:lt1>
      <a:srgbClr val="B0DFA0"/>
    </a:lt1>
    <a:dk2>
      <a:srgbClr val="04617B"/>
    </a:dk2>
    <a:lt2>
      <a:srgbClr val="062328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357</TotalTime>
  <Words>546</Words>
  <Application>Microsoft Office PowerPoint</Application>
  <PresentationFormat>On-screen Show (4:3)</PresentationFormat>
  <Paragraphs>65</Paragraphs>
  <Slides>8</Slides>
  <Notes>0</Notes>
  <HiddenSlides>0</HiddenSlides>
  <MMClips>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Flow</vt:lpstr>
      <vt:lpstr> </vt:lpstr>
      <vt:lpstr>Mission of Tour</vt:lpstr>
      <vt:lpstr>Tour Features &amp; Membership Benefits</vt:lpstr>
      <vt:lpstr>Merger Information</vt:lpstr>
      <vt:lpstr>Additional Qualifying Event Opportunities</vt:lpstr>
      <vt:lpstr>Schedule Highlights</vt:lpstr>
      <vt:lpstr>Schedule Highlights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 Redle</dc:creator>
  <cp:lastModifiedBy>Chris Redle</cp:lastModifiedBy>
  <cp:revision>39</cp:revision>
  <dcterms:created xsi:type="dcterms:W3CDTF">2018-02-17T14:42:51Z</dcterms:created>
  <dcterms:modified xsi:type="dcterms:W3CDTF">2018-02-18T18:33:44Z</dcterms:modified>
</cp:coreProperties>
</file>