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7"/>
  </p:notesMasterIdLst>
  <p:sldIdLst>
    <p:sldId id="499" r:id="rId2"/>
    <p:sldId id="507" r:id="rId3"/>
    <p:sldId id="511" r:id="rId4"/>
    <p:sldId id="512" r:id="rId5"/>
    <p:sldId id="513" r:id="rId6"/>
  </p:sldIdLst>
  <p:sldSz cx="9144000" cy="6858000" type="screen4x3"/>
  <p:notesSz cx="7315200" cy="9601200"/>
  <p:custDataLst>
    <p:tags r:id="rId8"/>
  </p:custDataLst>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CC66"/>
    <a:srgbClr val="FFFF00"/>
    <a:srgbClr val="FFCC00"/>
    <a:srgbClr val="CC0000"/>
    <a:srgbClr val="FF9900"/>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300" autoAdjust="0"/>
    <p:restoredTop sz="78967" autoAdjust="0"/>
  </p:normalViewPr>
  <p:slideViewPr>
    <p:cSldViewPr showGuides="1">
      <p:cViewPr>
        <p:scale>
          <a:sx n="82" d="100"/>
          <a:sy n="82" d="100"/>
        </p:scale>
        <p:origin x="-2370" y="-294"/>
      </p:cViewPr>
      <p:guideLst>
        <p:guide orient="horz" pos="2160"/>
        <p:guide pos="2880"/>
      </p:guideLst>
    </p:cSldViewPr>
  </p:slideViewPr>
  <p:outlineViewPr>
    <p:cViewPr>
      <p:scale>
        <a:sx n="33" d="100"/>
        <a:sy n="33" d="100"/>
      </p:scale>
      <p:origin x="48" y="2421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51" d="100"/>
          <a:sy n="51" d="100"/>
        </p:scale>
        <p:origin x="-2652"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eaLnBrk="1" hangingPunct="1">
              <a:defRPr sz="1300">
                <a:latin typeface="Arial" charset="0"/>
              </a:defRPr>
            </a:lvl1pPr>
          </a:lstStyle>
          <a:p>
            <a:pPr>
              <a:defRPr/>
            </a:pPr>
            <a:endParaRPr lang="en-US"/>
          </a:p>
        </p:txBody>
      </p:sp>
      <p:sp>
        <p:nvSpPr>
          <p:cNvPr id="58371"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eaLnBrk="1" hangingPunct="1">
              <a:defRPr sz="1300">
                <a:latin typeface="Arial" charset="0"/>
              </a:defRPr>
            </a:lvl1pPr>
          </a:lstStyle>
          <a:p>
            <a:pPr>
              <a:defRPr/>
            </a:pPr>
            <a:endParaRPr lang="en-US"/>
          </a:p>
        </p:txBody>
      </p:sp>
      <p:sp>
        <p:nvSpPr>
          <p:cNvPr id="58375"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atin typeface="Arial" panose="020B0604020202020204" pitchFamily="34" charset="0"/>
              </a:defRPr>
            </a:lvl1pPr>
          </a:lstStyle>
          <a:p>
            <a:pPr>
              <a:defRPr/>
            </a:pPr>
            <a:fld id="{21B2DD68-1808-4E47-97A4-CB761D072687}" type="slidenum">
              <a:rPr lang="en-US"/>
              <a:pPr>
                <a:defRPr/>
              </a:pPr>
              <a:t>‹#›</a:t>
            </a:fld>
            <a:endParaRPr lang="en-US"/>
          </a:p>
        </p:txBody>
      </p:sp>
    </p:spTree>
    <p:extLst>
      <p:ext uri="{BB962C8B-B14F-4D97-AF65-F5344CB8AC3E}">
        <p14:creationId xmlns:p14="http://schemas.microsoft.com/office/powerpoint/2010/main" val="18855464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anose="020B0604020202020204" pitchFamily="34" charset="0"/>
              </a:rPr>
              <a:t>The</a:t>
            </a:r>
            <a:r>
              <a:rPr lang="en-US" baseline="0" dirty="0" smtClean="0">
                <a:latin typeface="Arial" panose="020B0604020202020204" pitchFamily="34" charset="0"/>
              </a:rPr>
              <a:t> Kentucky Golf Coaches Association supports promoting high school golf, recognizing All State Golf Teams, providing scholarships, and compiling tournament results. Coaches are encouraged to become members of the network of peers that serves as a liaison with the KHSAA for golf in Kentucky.</a:t>
            </a:r>
            <a:endParaRPr lang="en-US" dirty="0" smtClean="0">
              <a:latin typeface="Arial" panose="020B0604020202020204"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defRPr>
            </a:lvl1pPr>
            <a:lvl2pPr marL="785372" indent="-302066">
              <a:defRPr sz="2500">
                <a:solidFill>
                  <a:schemeClr val="tx1"/>
                </a:solidFill>
                <a:latin typeface="Times" pitchFamily="18" charset="0"/>
              </a:defRPr>
            </a:lvl2pPr>
            <a:lvl3pPr marL="1208265" indent="-241653">
              <a:defRPr sz="2500">
                <a:solidFill>
                  <a:schemeClr val="tx1"/>
                </a:solidFill>
                <a:latin typeface="Times" pitchFamily="18" charset="0"/>
              </a:defRPr>
            </a:lvl3pPr>
            <a:lvl4pPr marL="1691571" indent="-241653">
              <a:defRPr sz="2500">
                <a:solidFill>
                  <a:schemeClr val="tx1"/>
                </a:solidFill>
                <a:latin typeface="Times" pitchFamily="18" charset="0"/>
              </a:defRPr>
            </a:lvl4pPr>
            <a:lvl5pPr marL="2174878" indent="-241653">
              <a:defRPr sz="2500">
                <a:solidFill>
                  <a:schemeClr val="tx1"/>
                </a:solidFill>
                <a:latin typeface="Times" pitchFamily="18" charset="0"/>
              </a:defRPr>
            </a:lvl5pPr>
            <a:lvl6pPr marL="2658184" indent="-241653" eaLnBrk="0" fontAlgn="base" hangingPunct="0">
              <a:spcBef>
                <a:spcPct val="0"/>
              </a:spcBef>
              <a:spcAft>
                <a:spcPct val="0"/>
              </a:spcAft>
              <a:defRPr sz="2500">
                <a:solidFill>
                  <a:schemeClr val="tx1"/>
                </a:solidFill>
                <a:latin typeface="Times" pitchFamily="18" charset="0"/>
              </a:defRPr>
            </a:lvl6pPr>
            <a:lvl7pPr marL="3141490" indent="-241653" eaLnBrk="0" fontAlgn="base" hangingPunct="0">
              <a:spcBef>
                <a:spcPct val="0"/>
              </a:spcBef>
              <a:spcAft>
                <a:spcPct val="0"/>
              </a:spcAft>
              <a:defRPr sz="2500">
                <a:solidFill>
                  <a:schemeClr val="tx1"/>
                </a:solidFill>
                <a:latin typeface="Times" pitchFamily="18" charset="0"/>
              </a:defRPr>
            </a:lvl7pPr>
            <a:lvl8pPr marL="3624796" indent="-241653" eaLnBrk="0" fontAlgn="base" hangingPunct="0">
              <a:spcBef>
                <a:spcPct val="0"/>
              </a:spcBef>
              <a:spcAft>
                <a:spcPct val="0"/>
              </a:spcAft>
              <a:defRPr sz="2500">
                <a:solidFill>
                  <a:schemeClr val="tx1"/>
                </a:solidFill>
                <a:latin typeface="Times" pitchFamily="18" charset="0"/>
              </a:defRPr>
            </a:lvl8pPr>
            <a:lvl9pPr marL="4108102" indent="-241653" eaLnBrk="0" fontAlgn="base" hangingPunct="0">
              <a:spcBef>
                <a:spcPct val="0"/>
              </a:spcBef>
              <a:spcAft>
                <a:spcPct val="0"/>
              </a:spcAft>
              <a:defRPr sz="2500">
                <a:solidFill>
                  <a:schemeClr val="tx1"/>
                </a:solidFill>
                <a:latin typeface="Times" pitchFamily="18" charset="0"/>
              </a:defRPr>
            </a:lvl9pPr>
          </a:lstStyle>
          <a:p>
            <a:fld id="{96EA9994-298B-4151-B723-FB3AEEED64EF}" type="slidenum">
              <a:rPr lang="en-US" sz="1300">
                <a:latin typeface="Arial" panose="020B0604020202020204" pitchFamily="34" charset="0"/>
              </a:rPr>
              <a:pPr/>
              <a:t>1</a:t>
            </a:fld>
            <a:endParaRPr lang="en-US" sz="1300">
              <a:latin typeface="Arial" panose="020B0604020202020204" pitchFamily="34" charset="0"/>
            </a:endParaRPr>
          </a:p>
        </p:txBody>
      </p:sp>
    </p:spTree>
    <p:extLst>
      <p:ext uri="{BB962C8B-B14F-4D97-AF65-F5344CB8AC3E}">
        <p14:creationId xmlns:p14="http://schemas.microsoft.com/office/powerpoint/2010/main" val="2658984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anose="020B0604020202020204" pitchFamily="34" charset="0"/>
              </a:rPr>
              <a:t>Members of the KGCA receive benefits associated</a:t>
            </a:r>
            <a:r>
              <a:rPr lang="en-US" baseline="0" dirty="0" smtClean="0">
                <a:latin typeface="Arial" panose="020B0604020202020204" pitchFamily="34" charset="0"/>
              </a:rPr>
              <a:t> with their membership. Benefits include event posting, access to KGCA App, team member scholarships and Senior All Star participation, voting rights for awards, and Gift Suite at the State Championship.</a:t>
            </a:r>
            <a:endParaRPr lang="en-US" dirty="0" smtClean="0">
              <a:latin typeface="Arial" panose="020B0604020202020204"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defRPr>
            </a:lvl1pPr>
            <a:lvl2pPr marL="785372" indent="-302066">
              <a:defRPr sz="2500">
                <a:solidFill>
                  <a:schemeClr val="tx1"/>
                </a:solidFill>
                <a:latin typeface="Times" pitchFamily="18" charset="0"/>
              </a:defRPr>
            </a:lvl2pPr>
            <a:lvl3pPr marL="1208265" indent="-241653">
              <a:defRPr sz="2500">
                <a:solidFill>
                  <a:schemeClr val="tx1"/>
                </a:solidFill>
                <a:latin typeface="Times" pitchFamily="18" charset="0"/>
              </a:defRPr>
            </a:lvl3pPr>
            <a:lvl4pPr marL="1691571" indent="-241653">
              <a:defRPr sz="2500">
                <a:solidFill>
                  <a:schemeClr val="tx1"/>
                </a:solidFill>
                <a:latin typeface="Times" pitchFamily="18" charset="0"/>
              </a:defRPr>
            </a:lvl4pPr>
            <a:lvl5pPr marL="2174878" indent="-241653">
              <a:defRPr sz="2500">
                <a:solidFill>
                  <a:schemeClr val="tx1"/>
                </a:solidFill>
                <a:latin typeface="Times" pitchFamily="18" charset="0"/>
              </a:defRPr>
            </a:lvl5pPr>
            <a:lvl6pPr marL="2658184" indent="-241653" eaLnBrk="0" fontAlgn="base" hangingPunct="0">
              <a:spcBef>
                <a:spcPct val="0"/>
              </a:spcBef>
              <a:spcAft>
                <a:spcPct val="0"/>
              </a:spcAft>
              <a:defRPr sz="2500">
                <a:solidFill>
                  <a:schemeClr val="tx1"/>
                </a:solidFill>
                <a:latin typeface="Times" pitchFamily="18" charset="0"/>
              </a:defRPr>
            </a:lvl6pPr>
            <a:lvl7pPr marL="3141490" indent="-241653" eaLnBrk="0" fontAlgn="base" hangingPunct="0">
              <a:spcBef>
                <a:spcPct val="0"/>
              </a:spcBef>
              <a:spcAft>
                <a:spcPct val="0"/>
              </a:spcAft>
              <a:defRPr sz="2500">
                <a:solidFill>
                  <a:schemeClr val="tx1"/>
                </a:solidFill>
                <a:latin typeface="Times" pitchFamily="18" charset="0"/>
              </a:defRPr>
            </a:lvl7pPr>
            <a:lvl8pPr marL="3624796" indent="-241653" eaLnBrk="0" fontAlgn="base" hangingPunct="0">
              <a:spcBef>
                <a:spcPct val="0"/>
              </a:spcBef>
              <a:spcAft>
                <a:spcPct val="0"/>
              </a:spcAft>
              <a:defRPr sz="2500">
                <a:solidFill>
                  <a:schemeClr val="tx1"/>
                </a:solidFill>
                <a:latin typeface="Times" pitchFamily="18" charset="0"/>
              </a:defRPr>
            </a:lvl8pPr>
            <a:lvl9pPr marL="4108102" indent="-241653" eaLnBrk="0" fontAlgn="base" hangingPunct="0">
              <a:spcBef>
                <a:spcPct val="0"/>
              </a:spcBef>
              <a:spcAft>
                <a:spcPct val="0"/>
              </a:spcAft>
              <a:defRPr sz="2500">
                <a:solidFill>
                  <a:schemeClr val="tx1"/>
                </a:solidFill>
                <a:latin typeface="Times" pitchFamily="18" charset="0"/>
              </a:defRPr>
            </a:lvl9pPr>
          </a:lstStyle>
          <a:p>
            <a:fld id="{96EA9994-298B-4151-B723-FB3AEEED64EF}" type="slidenum">
              <a:rPr lang="en-US" sz="1300">
                <a:latin typeface="Arial" panose="020B0604020202020204" pitchFamily="34" charset="0"/>
              </a:rPr>
              <a:pPr/>
              <a:t>2</a:t>
            </a:fld>
            <a:endParaRPr lang="en-US" sz="1300">
              <a:latin typeface="Arial" panose="020B0604020202020204" pitchFamily="34" charset="0"/>
            </a:endParaRPr>
          </a:p>
        </p:txBody>
      </p:sp>
    </p:spTree>
    <p:extLst>
      <p:ext uri="{BB962C8B-B14F-4D97-AF65-F5344CB8AC3E}">
        <p14:creationId xmlns:p14="http://schemas.microsoft.com/office/powerpoint/2010/main" val="2360865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anose="020B0604020202020204" pitchFamily="34" charset="0"/>
              </a:rPr>
              <a:t>Tournament hosts</a:t>
            </a:r>
            <a:r>
              <a:rPr lang="en-US" baseline="0" dirty="0" smtClean="0">
                <a:latin typeface="Arial" panose="020B0604020202020204" pitchFamily="34" charset="0"/>
              </a:rPr>
              <a:t> must submit the required information for All State Points within 5 days of the completion of the event. Any event held prior to August 13 must have their information submitted by August 18. Required information includes All State Points Report, picture of winning scorecard, and complete team and individual results for the entire field. Submissions are only accepted at the listed e-mail addresses.</a:t>
            </a:r>
            <a:endParaRPr lang="en-US" dirty="0" smtClean="0">
              <a:latin typeface="Arial" panose="020B0604020202020204"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defRPr>
            </a:lvl1pPr>
            <a:lvl2pPr marL="785372" indent="-302066">
              <a:defRPr sz="2500">
                <a:solidFill>
                  <a:schemeClr val="tx1"/>
                </a:solidFill>
                <a:latin typeface="Times" pitchFamily="18" charset="0"/>
              </a:defRPr>
            </a:lvl2pPr>
            <a:lvl3pPr marL="1208265" indent="-241653">
              <a:defRPr sz="2500">
                <a:solidFill>
                  <a:schemeClr val="tx1"/>
                </a:solidFill>
                <a:latin typeface="Times" pitchFamily="18" charset="0"/>
              </a:defRPr>
            </a:lvl3pPr>
            <a:lvl4pPr marL="1691571" indent="-241653">
              <a:defRPr sz="2500">
                <a:solidFill>
                  <a:schemeClr val="tx1"/>
                </a:solidFill>
                <a:latin typeface="Times" pitchFamily="18" charset="0"/>
              </a:defRPr>
            </a:lvl4pPr>
            <a:lvl5pPr marL="2174878" indent="-241653">
              <a:defRPr sz="2500">
                <a:solidFill>
                  <a:schemeClr val="tx1"/>
                </a:solidFill>
                <a:latin typeface="Times" pitchFamily="18" charset="0"/>
              </a:defRPr>
            </a:lvl5pPr>
            <a:lvl6pPr marL="2658184" indent="-241653" eaLnBrk="0" fontAlgn="base" hangingPunct="0">
              <a:spcBef>
                <a:spcPct val="0"/>
              </a:spcBef>
              <a:spcAft>
                <a:spcPct val="0"/>
              </a:spcAft>
              <a:defRPr sz="2500">
                <a:solidFill>
                  <a:schemeClr val="tx1"/>
                </a:solidFill>
                <a:latin typeface="Times" pitchFamily="18" charset="0"/>
              </a:defRPr>
            </a:lvl6pPr>
            <a:lvl7pPr marL="3141490" indent="-241653" eaLnBrk="0" fontAlgn="base" hangingPunct="0">
              <a:spcBef>
                <a:spcPct val="0"/>
              </a:spcBef>
              <a:spcAft>
                <a:spcPct val="0"/>
              </a:spcAft>
              <a:defRPr sz="2500">
                <a:solidFill>
                  <a:schemeClr val="tx1"/>
                </a:solidFill>
                <a:latin typeface="Times" pitchFamily="18" charset="0"/>
              </a:defRPr>
            </a:lvl7pPr>
            <a:lvl8pPr marL="3624796" indent="-241653" eaLnBrk="0" fontAlgn="base" hangingPunct="0">
              <a:spcBef>
                <a:spcPct val="0"/>
              </a:spcBef>
              <a:spcAft>
                <a:spcPct val="0"/>
              </a:spcAft>
              <a:defRPr sz="2500">
                <a:solidFill>
                  <a:schemeClr val="tx1"/>
                </a:solidFill>
                <a:latin typeface="Times" pitchFamily="18" charset="0"/>
              </a:defRPr>
            </a:lvl8pPr>
            <a:lvl9pPr marL="4108102" indent="-241653" eaLnBrk="0" fontAlgn="base" hangingPunct="0">
              <a:spcBef>
                <a:spcPct val="0"/>
              </a:spcBef>
              <a:spcAft>
                <a:spcPct val="0"/>
              </a:spcAft>
              <a:defRPr sz="2500">
                <a:solidFill>
                  <a:schemeClr val="tx1"/>
                </a:solidFill>
                <a:latin typeface="Times" pitchFamily="18" charset="0"/>
              </a:defRPr>
            </a:lvl9pPr>
          </a:lstStyle>
          <a:p>
            <a:fld id="{96EA9994-298B-4151-B723-FB3AEEED64EF}" type="slidenum">
              <a:rPr lang="en-US" sz="1300">
                <a:latin typeface="Arial" panose="020B0604020202020204" pitchFamily="34" charset="0"/>
              </a:rPr>
              <a:pPr/>
              <a:t>3</a:t>
            </a:fld>
            <a:endParaRPr lang="en-US" sz="1300">
              <a:latin typeface="Arial" panose="020B0604020202020204" pitchFamily="34" charset="0"/>
            </a:endParaRPr>
          </a:p>
        </p:txBody>
      </p:sp>
    </p:spTree>
    <p:extLst>
      <p:ext uri="{BB962C8B-B14F-4D97-AF65-F5344CB8AC3E}">
        <p14:creationId xmlns:p14="http://schemas.microsoft.com/office/powerpoint/2010/main" val="2360865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anose="020B0604020202020204" pitchFamily="34" charset="0"/>
              </a:rPr>
              <a:t>All State Points requirements are listed on the KGCA website. Coaches of teams participating in High School Tournaments should verify with the host team that</a:t>
            </a:r>
            <a:r>
              <a:rPr lang="en-US" baseline="0" dirty="0" smtClean="0">
                <a:latin typeface="Arial" panose="020B0604020202020204" pitchFamily="34" charset="0"/>
              </a:rPr>
              <a:t> required All State Points information will be submitted on time. Late submissions will result in a deduction of 10 points per player, and results are not accepted after the Regional Tournaments begin. Non-Member coaches must pay $30 to have their event listed and included for All State Points.</a:t>
            </a:r>
            <a:endParaRPr lang="en-US" dirty="0" smtClean="0">
              <a:latin typeface="Arial" panose="020B0604020202020204"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defRPr>
            </a:lvl1pPr>
            <a:lvl2pPr marL="785372" indent="-302066">
              <a:defRPr sz="2500">
                <a:solidFill>
                  <a:schemeClr val="tx1"/>
                </a:solidFill>
                <a:latin typeface="Times" pitchFamily="18" charset="0"/>
              </a:defRPr>
            </a:lvl2pPr>
            <a:lvl3pPr marL="1208265" indent="-241653">
              <a:defRPr sz="2500">
                <a:solidFill>
                  <a:schemeClr val="tx1"/>
                </a:solidFill>
                <a:latin typeface="Times" pitchFamily="18" charset="0"/>
              </a:defRPr>
            </a:lvl3pPr>
            <a:lvl4pPr marL="1691571" indent="-241653">
              <a:defRPr sz="2500">
                <a:solidFill>
                  <a:schemeClr val="tx1"/>
                </a:solidFill>
                <a:latin typeface="Times" pitchFamily="18" charset="0"/>
              </a:defRPr>
            </a:lvl4pPr>
            <a:lvl5pPr marL="2174878" indent="-241653">
              <a:defRPr sz="2500">
                <a:solidFill>
                  <a:schemeClr val="tx1"/>
                </a:solidFill>
                <a:latin typeface="Times" pitchFamily="18" charset="0"/>
              </a:defRPr>
            </a:lvl5pPr>
            <a:lvl6pPr marL="2658184" indent="-241653" eaLnBrk="0" fontAlgn="base" hangingPunct="0">
              <a:spcBef>
                <a:spcPct val="0"/>
              </a:spcBef>
              <a:spcAft>
                <a:spcPct val="0"/>
              </a:spcAft>
              <a:defRPr sz="2500">
                <a:solidFill>
                  <a:schemeClr val="tx1"/>
                </a:solidFill>
                <a:latin typeface="Times" pitchFamily="18" charset="0"/>
              </a:defRPr>
            </a:lvl6pPr>
            <a:lvl7pPr marL="3141490" indent="-241653" eaLnBrk="0" fontAlgn="base" hangingPunct="0">
              <a:spcBef>
                <a:spcPct val="0"/>
              </a:spcBef>
              <a:spcAft>
                <a:spcPct val="0"/>
              </a:spcAft>
              <a:defRPr sz="2500">
                <a:solidFill>
                  <a:schemeClr val="tx1"/>
                </a:solidFill>
                <a:latin typeface="Times" pitchFamily="18" charset="0"/>
              </a:defRPr>
            </a:lvl7pPr>
            <a:lvl8pPr marL="3624796" indent="-241653" eaLnBrk="0" fontAlgn="base" hangingPunct="0">
              <a:spcBef>
                <a:spcPct val="0"/>
              </a:spcBef>
              <a:spcAft>
                <a:spcPct val="0"/>
              </a:spcAft>
              <a:defRPr sz="2500">
                <a:solidFill>
                  <a:schemeClr val="tx1"/>
                </a:solidFill>
                <a:latin typeface="Times" pitchFamily="18" charset="0"/>
              </a:defRPr>
            </a:lvl8pPr>
            <a:lvl9pPr marL="4108102" indent="-241653" eaLnBrk="0" fontAlgn="base" hangingPunct="0">
              <a:spcBef>
                <a:spcPct val="0"/>
              </a:spcBef>
              <a:spcAft>
                <a:spcPct val="0"/>
              </a:spcAft>
              <a:defRPr sz="2500">
                <a:solidFill>
                  <a:schemeClr val="tx1"/>
                </a:solidFill>
                <a:latin typeface="Times" pitchFamily="18" charset="0"/>
              </a:defRPr>
            </a:lvl9pPr>
          </a:lstStyle>
          <a:p>
            <a:fld id="{96EA9994-298B-4151-B723-FB3AEEED64EF}" type="slidenum">
              <a:rPr lang="en-US" sz="1300">
                <a:latin typeface="Arial" panose="020B0604020202020204" pitchFamily="34" charset="0"/>
              </a:rPr>
              <a:pPr/>
              <a:t>4</a:t>
            </a:fld>
            <a:endParaRPr lang="en-US" sz="1300">
              <a:latin typeface="Arial" panose="020B0604020202020204" pitchFamily="34" charset="0"/>
            </a:endParaRPr>
          </a:p>
        </p:txBody>
      </p:sp>
    </p:spTree>
    <p:extLst>
      <p:ext uri="{BB962C8B-B14F-4D97-AF65-F5344CB8AC3E}">
        <p14:creationId xmlns:p14="http://schemas.microsoft.com/office/powerpoint/2010/main" val="2360865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anose="020B0604020202020204" pitchFamily="34" charset="0"/>
              </a:rPr>
              <a:t>Additional funding is available through the KY PGA Junior Tour Donation Program. Donation request</a:t>
            </a:r>
            <a:r>
              <a:rPr lang="en-US" baseline="0" dirty="0" smtClean="0">
                <a:latin typeface="Arial" panose="020B0604020202020204" pitchFamily="34" charset="0"/>
              </a:rPr>
              <a:t> forms must be completed and submitted between July 15 and August 15. Additional information may be found through the KGCA website.</a:t>
            </a:r>
            <a:endParaRPr lang="en-US" dirty="0" smtClean="0">
              <a:latin typeface="Arial" panose="020B0604020202020204"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8" charset="0"/>
              </a:defRPr>
            </a:lvl1pPr>
            <a:lvl2pPr marL="785372" indent="-302066">
              <a:defRPr sz="2500">
                <a:solidFill>
                  <a:schemeClr val="tx1"/>
                </a:solidFill>
                <a:latin typeface="Times" pitchFamily="18" charset="0"/>
              </a:defRPr>
            </a:lvl2pPr>
            <a:lvl3pPr marL="1208265" indent="-241653">
              <a:defRPr sz="2500">
                <a:solidFill>
                  <a:schemeClr val="tx1"/>
                </a:solidFill>
                <a:latin typeface="Times" pitchFamily="18" charset="0"/>
              </a:defRPr>
            </a:lvl3pPr>
            <a:lvl4pPr marL="1691571" indent="-241653">
              <a:defRPr sz="2500">
                <a:solidFill>
                  <a:schemeClr val="tx1"/>
                </a:solidFill>
                <a:latin typeface="Times" pitchFamily="18" charset="0"/>
              </a:defRPr>
            </a:lvl4pPr>
            <a:lvl5pPr marL="2174878" indent="-241653">
              <a:defRPr sz="2500">
                <a:solidFill>
                  <a:schemeClr val="tx1"/>
                </a:solidFill>
                <a:latin typeface="Times" pitchFamily="18" charset="0"/>
              </a:defRPr>
            </a:lvl5pPr>
            <a:lvl6pPr marL="2658184" indent="-241653" eaLnBrk="0" fontAlgn="base" hangingPunct="0">
              <a:spcBef>
                <a:spcPct val="0"/>
              </a:spcBef>
              <a:spcAft>
                <a:spcPct val="0"/>
              </a:spcAft>
              <a:defRPr sz="2500">
                <a:solidFill>
                  <a:schemeClr val="tx1"/>
                </a:solidFill>
                <a:latin typeface="Times" pitchFamily="18" charset="0"/>
              </a:defRPr>
            </a:lvl6pPr>
            <a:lvl7pPr marL="3141490" indent="-241653" eaLnBrk="0" fontAlgn="base" hangingPunct="0">
              <a:spcBef>
                <a:spcPct val="0"/>
              </a:spcBef>
              <a:spcAft>
                <a:spcPct val="0"/>
              </a:spcAft>
              <a:defRPr sz="2500">
                <a:solidFill>
                  <a:schemeClr val="tx1"/>
                </a:solidFill>
                <a:latin typeface="Times" pitchFamily="18" charset="0"/>
              </a:defRPr>
            </a:lvl7pPr>
            <a:lvl8pPr marL="3624796" indent="-241653" eaLnBrk="0" fontAlgn="base" hangingPunct="0">
              <a:spcBef>
                <a:spcPct val="0"/>
              </a:spcBef>
              <a:spcAft>
                <a:spcPct val="0"/>
              </a:spcAft>
              <a:defRPr sz="2500">
                <a:solidFill>
                  <a:schemeClr val="tx1"/>
                </a:solidFill>
                <a:latin typeface="Times" pitchFamily="18" charset="0"/>
              </a:defRPr>
            </a:lvl8pPr>
            <a:lvl9pPr marL="4108102" indent="-241653" eaLnBrk="0" fontAlgn="base" hangingPunct="0">
              <a:spcBef>
                <a:spcPct val="0"/>
              </a:spcBef>
              <a:spcAft>
                <a:spcPct val="0"/>
              </a:spcAft>
              <a:defRPr sz="2500">
                <a:solidFill>
                  <a:schemeClr val="tx1"/>
                </a:solidFill>
                <a:latin typeface="Times" pitchFamily="18" charset="0"/>
              </a:defRPr>
            </a:lvl9pPr>
          </a:lstStyle>
          <a:p>
            <a:fld id="{96EA9994-298B-4151-B723-FB3AEEED64EF}" type="slidenum">
              <a:rPr lang="en-US" sz="1300">
                <a:latin typeface="Arial" panose="020B0604020202020204" pitchFamily="34" charset="0"/>
              </a:rPr>
              <a:pPr/>
              <a:t>5</a:t>
            </a:fld>
            <a:endParaRPr lang="en-US" sz="1300">
              <a:latin typeface="Arial" panose="020B0604020202020204" pitchFamily="34" charset="0"/>
            </a:endParaRPr>
          </a:p>
        </p:txBody>
      </p:sp>
    </p:spTree>
    <p:extLst>
      <p:ext uri="{BB962C8B-B14F-4D97-AF65-F5344CB8AC3E}">
        <p14:creationId xmlns:p14="http://schemas.microsoft.com/office/powerpoint/2010/main" val="2658984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33623829"/>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507456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52400"/>
            <a:ext cx="220980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52400"/>
            <a:ext cx="647700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788910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 y="1447800"/>
            <a:ext cx="43434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3434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989898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52400" y="1447800"/>
            <a:ext cx="43434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52400" y="4152900"/>
            <a:ext cx="43434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447800"/>
            <a:ext cx="43434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523739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 y="1447800"/>
            <a:ext cx="43434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447800"/>
            <a:ext cx="4343400" cy="5257800"/>
          </a:xfrm>
        </p:spPr>
        <p:txBody>
          <a:bodyPr/>
          <a:lstStyle/>
          <a:p>
            <a:pPr lvl="0"/>
            <a:endParaRPr lang="en-US" noProof="0" smtClean="0"/>
          </a:p>
        </p:txBody>
      </p:sp>
    </p:spTree>
    <p:extLst>
      <p:ext uri="{BB962C8B-B14F-4D97-AF65-F5344CB8AC3E}">
        <p14:creationId xmlns:p14="http://schemas.microsoft.com/office/powerpoint/2010/main" val="220888283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52400" y="1447800"/>
            <a:ext cx="4343400" cy="5257800"/>
          </a:xfrm>
        </p:spPr>
        <p:txBody>
          <a:bodyPr/>
          <a:lstStyle/>
          <a:p>
            <a:pPr lvl="0"/>
            <a:endParaRPr lang="en-US" noProof="0" smtClean="0"/>
          </a:p>
        </p:txBody>
      </p:sp>
      <p:sp>
        <p:nvSpPr>
          <p:cNvPr id="4" name="Text Placeholder 3"/>
          <p:cNvSpPr>
            <a:spLocks noGrp="1"/>
          </p:cNvSpPr>
          <p:nvPr>
            <p:ph type="body" sz="half" idx="2"/>
          </p:nvPr>
        </p:nvSpPr>
        <p:spPr>
          <a:xfrm>
            <a:off x="4648200" y="1447800"/>
            <a:ext cx="43434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47675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9857320"/>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4647053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447800"/>
            <a:ext cx="43434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3434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89134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330405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53351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564566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9215757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8512854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image" Target="%0eBackground.jpg%20%20%20%20%20%20%20%20%20%20%20%20%20%20%20%20%20%20%20%20%20%20%20%20%20%20%20%20%20%20%20%20%20%20%20%20%20%20%20%20%20%20%20%20%20%20%20%20%2003005C8B%11PGA_CREATIVE.DATA%20%20%20%20%20%20%20%20%20%20%20%20%20%20B4AA1370:"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jpeg"/><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cstate="print"/>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Background.jpg                                                 03005C8BPGA_CREATIVE.DATA              B4AA1370:"/>
          <p:cNvPicPr>
            <a:picLocks noChangeAspect="1" noChangeArrowheads="1"/>
          </p:cNvPicPr>
          <p:nvPr/>
        </p:nvPicPr>
        <p:blipFill>
          <a:blip r:embed="rId20" r:link="rId21" cstate="print">
            <a:extLst>
              <a:ext uri="{28A0092B-C50C-407E-A947-70E740481C1C}">
                <a14:useLocalDpi xmlns:a14="http://schemas.microsoft.com/office/drawing/2010/main"/>
              </a:ext>
            </a:extLst>
          </a:blip>
          <a:srcRect/>
          <a:stretch>
            <a:fillRect/>
          </a:stretch>
        </p:blipFill>
        <p:spPr bwMode="auto">
          <a:xfrm>
            <a:off x="-1588" y="-11113"/>
            <a:ext cx="9145588"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52400" y="152400"/>
            <a:ext cx="883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152400" y="1447800"/>
            <a:ext cx="8839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7" name="Picture 6"/>
          <p:cNvPicPr>
            <a:picLocks noChangeAspect="1" noChangeArrowheads="1"/>
          </p:cNvPicPr>
          <p:nvPr userDrawn="1">
            <p:custDataLst>
              <p:tags r:id="rId17"/>
            </p:custDataLst>
          </p:nvPr>
        </p:nvPicPr>
        <p:blipFill>
          <a:blip r:embed="rId22" cstate="print">
            <a:extLst>
              <a:ext uri="{28A0092B-C50C-407E-A947-70E740481C1C}">
                <a14:useLocalDpi xmlns:a14="http://schemas.microsoft.com/office/drawing/2010/main" val="0"/>
              </a:ext>
            </a:extLst>
          </a:blip>
          <a:stretch>
            <a:fillRect/>
          </a:stretch>
        </p:blipFill>
        <p:spPr bwMode="auto">
          <a:xfrm>
            <a:off x="152400" y="6129091"/>
            <a:ext cx="1117599" cy="640080"/>
          </a:xfrm>
          <a:prstGeom prst="rect">
            <a:avLst/>
          </a:prstGeom>
          <a:noFill/>
          <a:ln>
            <a:noFill/>
          </a:ln>
          <a:effectLst>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custDataLst>
              <p:tags r:id="rId18"/>
            </p:custDataLst>
          </p:nvPr>
        </p:nvPicPr>
        <p:blipFill>
          <a:blip r:embed="rId23" cstate="screen">
            <a:extLst>
              <a:ext uri="{28A0092B-C50C-407E-A947-70E740481C1C}">
                <a14:useLocalDpi xmlns:a14="http://schemas.microsoft.com/office/drawing/2010/main"/>
              </a:ext>
            </a:extLst>
          </a:blip>
          <a:stretch>
            <a:fillRect/>
          </a:stretch>
        </p:blipFill>
        <p:spPr>
          <a:xfrm>
            <a:off x="8077200" y="6172200"/>
            <a:ext cx="895456" cy="596971"/>
          </a:xfrm>
          <a:prstGeom prst="rect">
            <a:avLst/>
          </a:prstGeom>
          <a:effectLst>
            <a:glow rad="76200">
              <a:schemeClr val="tx2">
                <a:lumMod val="20000"/>
                <a:lumOff val="80000"/>
              </a:schemeClr>
            </a:glow>
            <a:softEdge rad="12700"/>
          </a:effectLst>
        </p:spPr>
      </p:pic>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Lst>
  <p:transition/>
  <p:timing>
    <p:tnLst>
      <p:par>
        <p:cTn id="1" dur="indefinite" restart="never" nodeType="tmRoot"/>
      </p:par>
    </p:tnLst>
  </p:timing>
  <p:txStyles>
    <p:titleStyle>
      <a:lvl1pPr algn="ctr" rtl="0" eaLnBrk="0" fontAlgn="base" hangingPunct="0">
        <a:spcBef>
          <a:spcPct val="0"/>
        </a:spcBef>
        <a:spcAft>
          <a:spcPct val="0"/>
        </a:spcAft>
        <a:defRPr sz="4600">
          <a:solidFill>
            <a:srgbClr val="FFCC00"/>
          </a:solidFill>
          <a:latin typeface="+mj-lt"/>
          <a:ea typeface="+mj-ea"/>
          <a:cs typeface="+mj-cs"/>
        </a:defRPr>
      </a:lvl1pPr>
      <a:lvl2pPr algn="ctr" rtl="0" eaLnBrk="0" fontAlgn="base" hangingPunct="0">
        <a:spcBef>
          <a:spcPct val="0"/>
        </a:spcBef>
        <a:spcAft>
          <a:spcPct val="0"/>
        </a:spcAft>
        <a:defRPr sz="4600">
          <a:solidFill>
            <a:srgbClr val="FFCC00"/>
          </a:solidFill>
          <a:latin typeface="Academy" pitchFamily="2" charset="0"/>
        </a:defRPr>
      </a:lvl2pPr>
      <a:lvl3pPr algn="ctr" rtl="0" eaLnBrk="0" fontAlgn="base" hangingPunct="0">
        <a:spcBef>
          <a:spcPct val="0"/>
        </a:spcBef>
        <a:spcAft>
          <a:spcPct val="0"/>
        </a:spcAft>
        <a:defRPr sz="4600">
          <a:solidFill>
            <a:srgbClr val="FFCC00"/>
          </a:solidFill>
          <a:latin typeface="Academy" pitchFamily="2" charset="0"/>
        </a:defRPr>
      </a:lvl3pPr>
      <a:lvl4pPr algn="ctr" rtl="0" eaLnBrk="0" fontAlgn="base" hangingPunct="0">
        <a:spcBef>
          <a:spcPct val="0"/>
        </a:spcBef>
        <a:spcAft>
          <a:spcPct val="0"/>
        </a:spcAft>
        <a:defRPr sz="4600">
          <a:solidFill>
            <a:srgbClr val="FFCC00"/>
          </a:solidFill>
          <a:latin typeface="Academy" pitchFamily="2" charset="0"/>
        </a:defRPr>
      </a:lvl4pPr>
      <a:lvl5pPr algn="ctr" rtl="0" eaLnBrk="0" fontAlgn="base" hangingPunct="0">
        <a:spcBef>
          <a:spcPct val="0"/>
        </a:spcBef>
        <a:spcAft>
          <a:spcPct val="0"/>
        </a:spcAft>
        <a:defRPr sz="4600">
          <a:solidFill>
            <a:srgbClr val="FFCC00"/>
          </a:solidFill>
          <a:latin typeface="Academy" pitchFamily="2" charset="0"/>
        </a:defRPr>
      </a:lvl5pPr>
      <a:lvl6pPr marL="457200" algn="ctr" rtl="0" eaLnBrk="0" fontAlgn="base" hangingPunct="0">
        <a:spcBef>
          <a:spcPct val="0"/>
        </a:spcBef>
        <a:spcAft>
          <a:spcPct val="0"/>
        </a:spcAft>
        <a:defRPr sz="4600">
          <a:solidFill>
            <a:srgbClr val="FFCC00"/>
          </a:solidFill>
          <a:latin typeface="Academy" pitchFamily="2" charset="0"/>
        </a:defRPr>
      </a:lvl6pPr>
      <a:lvl7pPr marL="914400" algn="ctr" rtl="0" eaLnBrk="0" fontAlgn="base" hangingPunct="0">
        <a:spcBef>
          <a:spcPct val="0"/>
        </a:spcBef>
        <a:spcAft>
          <a:spcPct val="0"/>
        </a:spcAft>
        <a:defRPr sz="4600">
          <a:solidFill>
            <a:srgbClr val="FFCC00"/>
          </a:solidFill>
          <a:latin typeface="Academy" pitchFamily="2" charset="0"/>
        </a:defRPr>
      </a:lvl7pPr>
      <a:lvl8pPr marL="1371600" algn="ctr" rtl="0" eaLnBrk="0" fontAlgn="base" hangingPunct="0">
        <a:spcBef>
          <a:spcPct val="0"/>
        </a:spcBef>
        <a:spcAft>
          <a:spcPct val="0"/>
        </a:spcAft>
        <a:defRPr sz="4600">
          <a:solidFill>
            <a:srgbClr val="FFCC00"/>
          </a:solidFill>
          <a:latin typeface="Academy" pitchFamily="2" charset="0"/>
        </a:defRPr>
      </a:lvl8pPr>
      <a:lvl9pPr marL="1828800" algn="ctr" rtl="0" eaLnBrk="0" fontAlgn="base" hangingPunct="0">
        <a:spcBef>
          <a:spcPct val="0"/>
        </a:spcBef>
        <a:spcAft>
          <a:spcPct val="0"/>
        </a:spcAft>
        <a:defRPr sz="4600">
          <a:solidFill>
            <a:srgbClr val="FFCC00"/>
          </a:solidFill>
          <a:latin typeface="Academy" pitchFamily="2" charset="0"/>
        </a:defRPr>
      </a:lvl9pPr>
    </p:titleStyle>
    <p:bodyStyle>
      <a:lvl1pPr marL="342900" indent="-342900" algn="l" rtl="0" eaLnBrk="0" fontAlgn="base" hangingPunct="0">
        <a:spcBef>
          <a:spcPct val="20000"/>
        </a:spcBef>
        <a:spcAft>
          <a:spcPct val="0"/>
        </a:spcAft>
        <a:buChar char="•"/>
        <a:defRPr sz="3400">
          <a:solidFill>
            <a:schemeClr val="bg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3000">
          <a:solidFill>
            <a:schemeClr val="bg1"/>
          </a:solidFill>
          <a:latin typeface="+mn-lt"/>
        </a:defRPr>
      </a:lvl2pPr>
      <a:lvl3pPr marL="1143000" indent="-228600" algn="l" rtl="0" eaLnBrk="0" fontAlgn="base" hangingPunct="0">
        <a:spcBef>
          <a:spcPct val="20000"/>
        </a:spcBef>
        <a:spcAft>
          <a:spcPct val="0"/>
        </a:spcAft>
        <a:buClr>
          <a:schemeClr val="accent1"/>
        </a:buClr>
        <a:buChar char="•"/>
        <a:defRPr sz="28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eaLnBrk="0" fontAlgn="base" hangingPunct="0">
        <a:spcBef>
          <a:spcPct val="20000"/>
        </a:spcBef>
        <a:spcAft>
          <a:spcPct val="0"/>
        </a:spcAft>
        <a:defRPr sz="2400">
          <a:solidFill>
            <a:schemeClr val="bg1"/>
          </a:solidFill>
          <a:latin typeface="+mn-lt"/>
        </a:defRPr>
      </a:lvl6pPr>
      <a:lvl7pPr marL="2971800" indent="-228600" algn="l" rtl="0" eaLnBrk="0" fontAlgn="base" hangingPunct="0">
        <a:spcBef>
          <a:spcPct val="20000"/>
        </a:spcBef>
        <a:spcAft>
          <a:spcPct val="0"/>
        </a:spcAft>
        <a:defRPr sz="2400">
          <a:solidFill>
            <a:schemeClr val="bg1"/>
          </a:solidFill>
          <a:latin typeface="+mn-lt"/>
        </a:defRPr>
      </a:lvl7pPr>
      <a:lvl8pPr marL="3429000" indent="-228600" algn="l" rtl="0" eaLnBrk="0" fontAlgn="base" hangingPunct="0">
        <a:spcBef>
          <a:spcPct val="20000"/>
        </a:spcBef>
        <a:spcAft>
          <a:spcPct val="0"/>
        </a:spcAft>
        <a:defRPr sz="2400">
          <a:solidFill>
            <a:schemeClr val="bg1"/>
          </a:solidFill>
          <a:latin typeface="+mn-lt"/>
        </a:defRPr>
      </a:lvl8pPr>
      <a:lvl9pPr marL="3886200" indent="-228600" algn="l" rtl="0" eaLnBrk="0" fontAlgn="base" hangingPunct="0">
        <a:spcBef>
          <a:spcPct val="20000"/>
        </a:spcBef>
        <a:spcAft>
          <a:spcPct val="0"/>
        </a:spcAft>
        <a:defRPr sz="2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2.wav"/><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hyperlink" Target="http://www.kygca.org/" TargetMode="Externa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audio3.wav"/><Relationship Id="rId1" Type="http://schemas.openxmlformats.org/officeDocument/2006/relationships/tags" Target="../tags/tag6.xml"/><Relationship Id="rId6" Type="http://schemas.openxmlformats.org/officeDocument/2006/relationships/hyperlink" Target="mailto:kygirlsallstate@gmail.com" TargetMode="External"/><Relationship Id="rId5" Type="http://schemas.openxmlformats.org/officeDocument/2006/relationships/hyperlink" Target="mailto:kyboysallstate@gmail.com" TargetMode="Externa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4.wav"/><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hyperlink" Target="http://www.kygca.org/" TargetMode="Externa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5.wav"/><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hyperlink" Target="http://www.kygca.org/" TargetMode="External"/><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152400" y="152400"/>
            <a:ext cx="8839200" cy="1447800"/>
          </a:xfrm>
        </p:spPr>
        <p:txBody>
          <a:bodyPr/>
          <a:lstStyle/>
          <a:p>
            <a:r>
              <a:rPr lang="en-US" dirty="0" smtClean="0"/>
              <a:t>Kentucky Golf Coaches Association (KGCA)</a:t>
            </a:r>
          </a:p>
        </p:txBody>
      </p:sp>
      <p:sp>
        <p:nvSpPr>
          <p:cNvPr id="11267" name="Content Placeholder 4"/>
          <p:cNvSpPr>
            <a:spLocks noGrp="1"/>
          </p:cNvSpPr>
          <p:nvPr>
            <p:ph idx="1"/>
          </p:nvPr>
        </p:nvSpPr>
        <p:spPr>
          <a:xfrm>
            <a:off x="152400" y="1828800"/>
            <a:ext cx="8839200" cy="4876800"/>
          </a:xfrm>
        </p:spPr>
        <p:txBody>
          <a:bodyPr/>
          <a:lstStyle/>
          <a:p>
            <a:r>
              <a:rPr lang="en-US" sz="2800" dirty="0" smtClean="0">
                <a:solidFill>
                  <a:schemeClr val="tx1"/>
                </a:solidFill>
              </a:rPr>
              <a:t>The KGCA is dedicated to promoting the sport of high school golf across the state of Kentucky. </a:t>
            </a:r>
          </a:p>
          <a:p>
            <a:r>
              <a:rPr lang="en-US" sz="2800" dirty="0" smtClean="0">
                <a:solidFill>
                  <a:schemeClr val="tx1"/>
                </a:solidFill>
              </a:rPr>
              <a:t>This goal is supported by coordinating and recognizing the All State Golf Teams, providing scholarship opportunities, and compiling results from tournaments. </a:t>
            </a:r>
          </a:p>
          <a:p>
            <a:r>
              <a:rPr lang="en-US" sz="2800" dirty="0" smtClean="0">
                <a:solidFill>
                  <a:schemeClr val="tx1"/>
                </a:solidFill>
              </a:rPr>
              <a:t>Coaches are encouraged to become members of the KGCA to experience the benefits of membership. </a:t>
            </a:r>
          </a:p>
          <a:p>
            <a:r>
              <a:rPr lang="en-US" sz="2800" dirty="0" smtClean="0">
                <a:solidFill>
                  <a:schemeClr val="tx1"/>
                </a:solidFill>
              </a:rPr>
              <a:t>KGCA Membership is available at a cost of $50 per coach.</a:t>
            </a:r>
          </a:p>
        </p:txBody>
      </p:sp>
      <p:pic>
        <p:nvPicPr>
          <p:cNvPr id="6" name="~PP676.WAV">
            <a:hlinkClick r:id="" action="ppaction://media"/>
          </p:cNvPr>
          <p:cNvPicPr>
            <a:picLocks noRot="1" noChangeAspect="1"/>
          </p:cNvPicPr>
          <p:nvPr>
            <a:wavAudioFile r:embed="rId2" name="~PP676.WAV"/>
          </p:nvPr>
        </p:nvPicPr>
        <p:blipFill>
          <a:blip r:embed="rId5" cstate="print"/>
          <a:stretch>
            <a:fillRect/>
          </a:stretch>
        </p:blipFill>
        <p:spPr>
          <a:xfrm>
            <a:off x="8737600" y="6451600"/>
            <a:ext cx="304800" cy="304800"/>
          </a:xfrm>
          <a:prstGeom prst="rect">
            <a:avLst/>
          </a:prstGeom>
        </p:spPr>
      </p:pic>
    </p:spTree>
    <p:custDataLst>
      <p:tags r:id="rId1"/>
    </p:custDataLst>
  </p:cSld>
  <p:clrMapOvr>
    <a:masterClrMapping/>
  </p:clrMapOvr>
  <p:transition advTm="253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p:txBody>
          <a:bodyPr/>
          <a:lstStyle/>
          <a:p>
            <a:r>
              <a:rPr lang="en-US" dirty="0" smtClean="0"/>
              <a:t>KGCA Members Benefits</a:t>
            </a:r>
          </a:p>
        </p:txBody>
      </p:sp>
      <p:sp>
        <p:nvSpPr>
          <p:cNvPr id="11267" name="Content Placeholder 4"/>
          <p:cNvSpPr>
            <a:spLocks noGrp="1"/>
          </p:cNvSpPr>
          <p:nvPr>
            <p:ph idx="1"/>
          </p:nvPr>
        </p:nvSpPr>
        <p:spPr>
          <a:xfrm>
            <a:off x="152400" y="1600200"/>
            <a:ext cx="8839200" cy="5105400"/>
          </a:xfrm>
        </p:spPr>
        <p:txBody>
          <a:bodyPr/>
          <a:lstStyle/>
          <a:p>
            <a:pPr>
              <a:buFont typeface="Wingdings" panose="05000000000000000000" pitchFamily="2" charset="2"/>
              <a:buChar char="§"/>
            </a:pPr>
            <a:r>
              <a:rPr lang="en-US" sz="2400" dirty="0" smtClean="0">
                <a:solidFill>
                  <a:schemeClr val="tx1"/>
                </a:solidFill>
              </a:rPr>
              <a:t>Posting of events on KGCA website (</a:t>
            </a:r>
            <a:r>
              <a:rPr lang="en-US" sz="2400" dirty="0" smtClean="0">
                <a:solidFill>
                  <a:schemeClr val="tx1"/>
                </a:solidFill>
                <a:hlinkClick r:id="rId5"/>
              </a:rPr>
              <a:t>www.kygca.org</a:t>
            </a:r>
            <a:r>
              <a:rPr lang="en-US" sz="2400" dirty="0" smtClean="0">
                <a:solidFill>
                  <a:schemeClr val="tx1"/>
                </a:solidFill>
              </a:rPr>
              <a:t>) at no additional charge</a:t>
            </a:r>
          </a:p>
          <a:p>
            <a:pPr>
              <a:buFont typeface="Wingdings" panose="05000000000000000000" pitchFamily="2" charset="2"/>
              <a:buChar char="§"/>
            </a:pPr>
            <a:r>
              <a:rPr lang="en-US" sz="2400" dirty="0" smtClean="0">
                <a:solidFill>
                  <a:schemeClr val="tx1"/>
                </a:solidFill>
              </a:rPr>
              <a:t>Access to KGCA App for coaches, players, and parents </a:t>
            </a:r>
          </a:p>
          <a:p>
            <a:pPr>
              <a:buFont typeface="Wingdings" panose="05000000000000000000" pitchFamily="2" charset="2"/>
              <a:buChar char="§"/>
            </a:pPr>
            <a:r>
              <a:rPr lang="en-US" sz="2400" dirty="0" smtClean="0">
                <a:solidFill>
                  <a:schemeClr val="tx1"/>
                </a:solidFill>
              </a:rPr>
              <a:t>Team members eligible for KGCA Scholarships and Senior All Star Tournament</a:t>
            </a:r>
          </a:p>
          <a:p>
            <a:pPr>
              <a:buFont typeface="Wingdings" panose="05000000000000000000" pitchFamily="2" charset="2"/>
              <a:buChar char="§"/>
            </a:pPr>
            <a:r>
              <a:rPr lang="en-US" sz="2400" dirty="0" smtClean="0">
                <a:solidFill>
                  <a:schemeClr val="tx1"/>
                </a:solidFill>
              </a:rPr>
              <a:t>Voting rights for Regional Player and Coach Awards</a:t>
            </a:r>
          </a:p>
          <a:p>
            <a:pPr>
              <a:buFont typeface="Wingdings" panose="05000000000000000000" pitchFamily="2" charset="2"/>
              <a:buChar char="§"/>
            </a:pPr>
            <a:r>
              <a:rPr lang="en-US" sz="2400" dirty="0" smtClean="0">
                <a:solidFill>
                  <a:schemeClr val="tx1"/>
                </a:solidFill>
              </a:rPr>
              <a:t>Eligible for Regional and State Coach of the Year Awards</a:t>
            </a:r>
          </a:p>
          <a:p>
            <a:pPr>
              <a:buFont typeface="Wingdings" panose="05000000000000000000" pitchFamily="2" charset="2"/>
              <a:buChar char="§"/>
            </a:pPr>
            <a:r>
              <a:rPr lang="en-US" sz="2400" dirty="0" smtClean="0">
                <a:solidFill>
                  <a:schemeClr val="tx1"/>
                </a:solidFill>
              </a:rPr>
              <a:t>Member Gift Suite provided at Boys and Girls State Championship</a:t>
            </a:r>
          </a:p>
          <a:p>
            <a:pPr>
              <a:buFont typeface="Wingdings" panose="05000000000000000000" pitchFamily="2" charset="2"/>
              <a:buChar char="§"/>
            </a:pPr>
            <a:r>
              <a:rPr lang="en-US" sz="2400" dirty="0" smtClean="0">
                <a:solidFill>
                  <a:schemeClr val="tx1"/>
                </a:solidFill>
              </a:rPr>
              <a:t>KGCA Membership costs $50 covering the fiscal year running from May 1 through April 30</a:t>
            </a:r>
          </a:p>
          <a:p>
            <a:pPr>
              <a:buFont typeface="Wingdings" panose="05000000000000000000" pitchFamily="2" charset="2"/>
              <a:buChar char="§"/>
            </a:pPr>
            <a:endParaRPr lang="en-US" sz="2400" dirty="0" smtClean="0">
              <a:solidFill>
                <a:schemeClr val="tx1"/>
              </a:solidFill>
            </a:endParaRPr>
          </a:p>
        </p:txBody>
      </p:sp>
      <p:pic>
        <p:nvPicPr>
          <p:cNvPr id="6" name="~PP374.WAV">
            <a:hlinkClick r:id="" action="ppaction://media"/>
          </p:cNvPr>
          <p:cNvPicPr>
            <a:picLocks noRot="1" noChangeAspect="1"/>
          </p:cNvPicPr>
          <p:nvPr>
            <a:wavAudioFile r:embed="rId2" name="~PP374.WAV"/>
          </p:nvPr>
        </p:nvPicPr>
        <p:blipFill>
          <a:blip r:embed="rId6" cstate="print"/>
          <a:stretch>
            <a:fillRect/>
          </a:stretch>
        </p:blipFill>
        <p:spPr>
          <a:xfrm>
            <a:off x="8737600" y="6451600"/>
            <a:ext cx="304800" cy="304800"/>
          </a:xfrm>
          <a:prstGeom prst="rect">
            <a:avLst/>
          </a:prstGeom>
        </p:spPr>
      </p:pic>
    </p:spTree>
    <p:custDataLst>
      <p:tags r:id="rId1"/>
    </p:custDataLst>
    <p:extLst>
      <p:ext uri="{BB962C8B-B14F-4D97-AF65-F5344CB8AC3E}">
        <p14:creationId xmlns:p14="http://schemas.microsoft.com/office/powerpoint/2010/main" val="2512508822"/>
      </p:ext>
    </p:extLst>
  </p:cSld>
  <p:clrMapOvr>
    <a:masterClrMapping/>
  </p:clrMapOvr>
  <p:transition advTm="240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152400" y="152400"/>
            <a:ext cx="8839200" cy="1295400"/>
          </a:xfrm>
        </p:spPr>
        <p:txBody>
          <a:bodyPr/>
          <a:lstStyle/>
          <a:p>
            <a:r>
              <a:rPr lang="en-US" dirty="0" smtClean="0"/>
              <a:t>All State Points Reporting for Tournament Hosts</a:t>
            </a:r>
          </a:p>
        </p:txBody>
      </p:sp>
      <p:sp>
        <p:nvSpPr>
          <p:cNvPr id="11267" name="Content Placeholder 4"/>
          <p:cNvSpPr>
            <a:spLocks noGrp="1"/>
          </p:cNvSpPr>
          <p:nvPr>
            <p:ph idx="1"/>
          </p:nvPr>
        </p:nvSpPr>
        <p:spPr>
          <a:xfrm>
            <a:off x="152400" y="1676400"/>
            <a:ext cx="8839200" cy="5029200"/>
          </a:xfrm>
        </p:spPr>
        <p:txBody>
          <a:bodyPr/>
          <a:lstStyle/>
          <a:p>
            <a:pPr marL="0" indent="0">
              <a:buNone/>
            </a:pPr>
            <a:r>
              <a:rPr lang="en-US" sz="2400" dirty="0" smtClean="0">
                <a:solidFill>
                  <a:schemeClr val="tx1"/>
                </a:solidFill>
              </a:rPr>
              <a:t>If your school is hosting a tournament, the tournament host must complete the following </a:t>
            </a:r>
            <a:r>
              <a:rPr lang="en-US" sz="2400" b="1" u="sng" dirty="0" smtClean="0">
                <a:solidFill>
                  <a:schemeClr val="tx1"/>
                </a:solidFill>
              </a:rPr>
              <a:t>within 5 days of event completion</a:t>
            </a:r>
            <a:r>
              <a:rPr lang="en-US" sz="2400" dirty="0" smtClean="0">
                <a:solidFill>
                  <a:schemeClr val="tx1"/>
                </a:solidFill>
              </a:rPr>
              <a:t>:</a:t>
            </a:r>
          </a:p>
          <a:p>
            <a:pPr marL="0" indent="0">
              <a:buNone/>
            </a:pPr>
            <a:endParaRPr lang="en-US" sz="1200" dirty="0" smtClean="0">
              <a:solidFill>
                <a:schemeClr val="tx1"/>
              </a:solidFill>
            </a:endParaRPr>
          </a:p>
          <a:p>
            <a:pPr>
              <a:buFont typeface="Wingdings" panose="05000000000000000000" pitchFamily="2" charset="2"/>
              <a:buChar char="§"/>
            </a:pPr>
            <a:r>
              <a:rPr lang="en-US" sz="2400" dirty="0" smtClean="0">
                <a:solidFill>
                  <a:schemeClr val="tx1"/>
                </a:solidFill>
              </a:rPr>
              <a:t>2017-18 All State Points Report (Excel Format)</a:t>
            </a:r>
          </a:p>
          <a:p>
            <a:pPr>
              <a:buFont typeface="Wingdings" panose="05000000000000000000" pitchFamily="2" charset="2"/>
              <a:buChar char="§"/>
            </a:pPr>
            <a:r>
              <a:rPr lang="en-US" sz="2400" dirty="0" smtClean="0">
                <a:solidFill>
                  <a:schemeClr val="tx1"/>
                </a:solidFill>
              </a:rPr>
              <a:t>Scan or take photo of winning scorecard</a:t>
            </a:r>
          </a:p>
          <a:p>
            <a:pPr>
              <a:buFont typeface="Wingdings" panose="05000000000000000000" pitchFamily="2" charset="2"/>
              <a:buChar char="§"/>
            </a:pPr>
            <a:r>
              <a:rPr lang="en-US" sz="2400" dirty="0" smtClean="0">
                <a:solidFill>
                  <a:schemeClr val="tx1"/>
                </a:solidFill>
              </a:rPr>
              <a:t>Provide complete team </a:t>
            </a:r>
            <a:r>
              <a:rPr lang="en-US" sz="2400" b="1" u="sng" dirty="0" smtClean="0">
                <a:solidFill>
                  <a:schemeClr val="tx1"/>
                </a:solidFill>
              </a:rPr>
              <a:t>AND</a:t>
            </a:r>
            <a:r>
              <a:rPr lang="en-US" sz="2400" dirty="0" smtClean="0">
                <a:solidFill>
                  <a:schemeClr val="tx1"/>
                </a:solidFill>
              </a:rPr>
              <a:t> individual results for the entire field (Word, Excel, or PDF Format)</a:t>
            </a:r>
          </a:p>
          <a:p>
            <a:pPr marL="0" indent="0">
              <a:buNone/>
            </a:pPr>
            <a:endParaRPr lang="en-US" sz="1200" dirty="0" smtClean="0">
              <a:solidFill>
                <a:schemeClr val="tx1"/>
              </a:solidFill>
            </a:endParaRPr>
          </a:p>
          <a:p>
            <a:pPr marL="0" indent="0">
              <a:buNone/>
            </a:pPr>
            <a:r>
              <a:rPr lang="en-US" sz="2400" dirty="0" smtClean="0">
                <a:solidFill>
                  <a:schemeClr val="tx1"/>
                </a:solidFill>
              </a:rPr>
              <a:t>The above items must be sent to </a:t>
            </a:r>
            <a:r>
              <a:rPr lang="en-US" sz="2400" dirty="0" smtClean="0">
                <a:solidFill>
                  <a:schemeClr val="tx1"/>
                </a:solidFill>
                <a:hlinkClick r:id="rId5"/>
              </a:rPr>
              <a:t>kyboysallstate@gmail.com</a:t>
            </a:r>
            <a:r>
              <a:rPr lang="en-US" sz="2400" dirty="0" smtClean="0">
                <a:solidFill>
                  <a:schemeClr val="tx1"/>
                </a:solidFill>
              </a:rPr>
              <a:t> (Boys) or </a:t>
            </a:r>
            <a:r>
              <a:rPr lang="en-US" sz="2400" dirty="0" smtClean="0">
                <a:solidFill>
                  <a:schemeClr val="tx1"/>
                </a:solidFill>
                <a:hlinkClick r:id="rId6"/>
              </a:rPr>
              <a:t>kygirlsallstate@gmail.com</a:t>
            </a:r>
            <a:r>
              <a:rPr lang="en-US" sz="2400" dirty="0" smtClean="0">
                <a:solidFill>
                  <a:schemeClr val="tx1"/>
                </a:solidFill>
              </a:rPr>
              <a:t> (Girls). Any event held prior to August 13 must be submitted no later than August 18.</a:t>
            </a:r>
          </a:p>
        </p:txBody>
      </p:sp>
      <p:pic>
        <p:nvPicPr>
          <p:cNvPr id="5" name="~PP3283.WAV">
            <a:hlinkClick r:id="" action="ppaction://media"/>
          </p:cNvPr>
          <p:cNvPicPr>
            <a:picLocks noRot="1" noChangeAspect="1"/>
          </p:cNvPicPr>
          <p:nvPr>
            <a:wavAudioFile r:embed="rId2" name="~PP3283.WAV"/>
          </p:nvPr>
        </p:nvPicPr>
        <p:blipFill>
          <a:blip r:embed="rId7" cstate="print"/>
          <a:stretch>
            <a:fillRect/>
          </a:stretch>
        </p:blipFill>
        <p:spPr>
          <a:xfrm>
            <a:off x="8737600" y="6451600"/>
            <a:ext cx="304800" cy="304800"/>
          </a:xfrm>
          <a:prstGeom prst="rect">
            <a:avLst/>
          </a:prstGeom>
        </p:spPr>
      </p:pic>
    </p:spTree>
    <p:custDataLst>
      <p:tags r:id="rId1"/>
    </p:custDataLst>
    <p:extLst>
      <p:ext uri="{BB962C8B-B14F-4D97-AF65-F5344CB8AC3E}">
        <p14:creationId xmlns:p14="http://schemas.microsoft.com/office/powerpoint/2010/main" val="2498481336"/>
      </p:ext>
    </p:extLst>
  </p:cSld>
  <p:clrMapOvr>
    <a:masterClrMapping/>
  </p:clrMapOvr>
  <p:transition advTm="354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152400" y="152400"/>
            <a:ext cx="8839200" cy="1295400"/>
          </a:xfrm>
        </p:spPr>
        <p:txBody>
          <a:bodyPr/>
          <a:lstStyle/>
          <a:p>
            <a:r>
              <a:rPr lang="en-US" dirty="0" smtClean="0"/>
              <a:t>All State Points Requirements</a:t>
            </a:r>
          </a:p>
        </p:txBody>
      </p:sp>
      <p:sp>
        <p:nvSpPr>
          <p:cNvPr id="11267" name="Content Placeholder 4"/>
          <p:cNvSpPr>
            <a:spLocks noGrp="1"/>
          </p:cNvSpPr>
          <p:nvPr>
            <p:ph idx="1"/>
          </p:nvPr>
        </p:nvSpPr>
        <p:spPr>
          <a:xfrm>
            <a:off x="152400" y="1676400"/>
            <a:ext cx="8839200" cy="5029200"/>
          </a:xfrm>
        </p:spPr>
        <p:txBody>
          <a:bodyPr/>
          <a:lstStyle/>
          <a:p>
            <a:pPr>
              <a:buFont typeface="Wingdings" panose="05000000000000000000" pitchFamily="2" charset="2"/>
              <a:buChar char="§"/>
            </a:pPr>
            <a:r>
              <a:rPr lang="en-US" sz="2200" dirty="0" smtClean="0">
                <a:solidFill>
                  <a:schemeClr val="tx1"/>
                </a:solidFill>
              </a:rPr>
              <a:t>Complete details of All State Points Requirements are available under the “ALL-STATE” Menu on the KGCA website (</a:t>
            </a:r>
            <a:r>
              <a:rPr lang="en-US" sz="2200" dirty="0" smtClean="0">
                <a:solidFill>
                  <a:schemeClr val="tx1"/>
                </a:solidFill>
                <a:hlinkClick r:id="rId5"/>
              </a:rPr>
              <a:t>www.kygca.org</a:t>
            </a:r>
            <a:r>
              <a:rPr lang="en-US" sz="2200" dirty="0" smtClean="0">
                <a:solidFill>
                  <a:schemeClr val="tx1"/>
                </a:solidFill>
              </a:rPr>
              <a:t>)</a:t>
            </a:r>
          </a:p>
          <a:p>
            <a:pPr>
              <a:buFont typeface="Wingdings" panose="05000000000000000000" pitchFamily="2" charset="2"/>
              <a:buChar char="§"/>
            </a:pPr>
            <a:r>
              <a:rPr lang="en-US" sz="2200" dirty="0" smtClean="0">
                <a:solidFill>
                  <a:schemeClr val="tx1"/>
                </a:solidFill>
              </a:rPr>
              <a:t>Coaches of teams participating in High School Tournaments or Invitationals should verify with the host team that required All State Points information will be submitted on time</a:t>
            </a:r>
          </a:p>
          <a:p>
            <a:pPr>
              <a:buFont typeface="Wingdings" panose="05000000000000000000" pitchFamily="2" charset="2"/>
              <a:buChar char="§"/>
            </a:pPr>
            <a:r>
              <a:rPr lang="en-US" sz="2200" dirty="0" smtClean="0">
                <a:solidFill>
                  <a:schemeClr val="tx1"/>
                </a:solidFill>
              </a:rPr>
              <a:t>Results not submitted on time will result in a deduction of 10 points per player, and results will not be accepted after Regional Tournaments begin</a:t>
            </a:r>
          </a:p>
          <a:p>
            <a:pPr>
              <a:buFont typeface="Wingdings" panose="05000000000000000000" pitchFamily="2" charset="2"/>
              <a:buChar char="§"/>
            </a:pPr>
            <a:r>
              <a:rPr lang="en-US" sz="2200" dirty="0" smtClean="0">
                <a:solidFill>
                  <a:schemeClr val="tx1"/>
                </a:solidFill>
              </a:rPr>
              <a:t>Event posting each season begins on May 30</a:t>
            </a:r>
          </a:p>
          <a:p>
            <a:pPr>
              <a:buFont typeface="Wingdings" panose="05000000000000000000" pitchFamily="2" charset="2"/>
              <a:buChar char="§"/>
            </a:pPr>
            <a:r>
              <a:rPr lang="en-US" sz="2200" dirty="0" smtClean="0">
                <a:solidFill>
                  <a:schemeClr val="tx1"/>
                </a:solidFill>
              </a:rPr>
              <a:t>Non-Members of KGCA must pay $30 to have their event listed and included for All State Points</a:t>
            </a:r>
          </a:p>
          <a:p>
            <a:pPr>
              <a:buFont typeface="Wingdings" panose="05000000000000000000" pitchFamily="2" charset="2"/>
              <a:buChar char="§"/>
            </a:pPr>
            <a:r>
              <a:rPr lang="en-US" sz="2200" dirty="0" smtClean="0">
                <a:solidFill>
                  <a:schemeClr val="tx1"/>
                </a:solidFill>
              </a:rPr>
              <a:t>Regional Managers must submit their event information by August 31</a:t>
            </a:r>
          </a:p>
        </p:txBody>
      </p:sp>
      <p:pic>
        <p:nvPicPr>
          <p:cNvPr id="5" name="~PP1651.WAV">
            <a:hlinkClick r:id="" action="ppaction://media"/>
          </p:cNvPr>
          <p:cNvPicPr>
            <a:picLocks noRot="1" noChangeAspect="1"/>
          </p:cNvPicPr>
          <p:nvPr>
            <a:wavAudioFile r:embed="rId2" name="~PP1651.WAV"/>
          </p:nvPr>
        </p:nvPicPr>
        <p:blipFill>
          <a:blip r:embed="rId6" cstate="print"/>
          <a:stretch>
            <a:fillRect/>
          </a:stretch>
        </p:blipFill>
        <p:spPr>
          <a:xfrm>
            <a:off x="8737600" y="6451600"/>
            <a:ext cx="304800" cy="304800"/>
          </a:xfrm>
          <a:prstGeom prst="rect">
            <a:avLst/>
          </a:prstGeom>
        </p:spPr>
      </p:pic>
    </p:spTree>
    <p:custDataLst>
      <p:tags r:id="rId1"/>
    </p:custDataLst>
    <p:extLst>
      <p:ext uri="{BB962C8B-B14F-4D97-AF65-F5344CB8AC3E}">
        <p14:creationId xmlns:p14="http://schemas.microsoft.com/office/powerpoint/2010/main" val="1326683625"/>
      </p:ext>
    </p:extLst>
  </p:cSld>
  <p:clrMapOvr>
    <a:masterClrMapping/>
  </p:clrMapOvr>
  <p:transition advTm="390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152400" y="152400"/>
            <a:ext cx="8839200" cy="1447800"/>
          </a:xfrm>
        </p:spPr>
        <p:txBody>
          <a:bodyPr/>
          <a:lstStyle/>
          <a:p>
            <a:r>
              <a:rPr lang="en-US" dirty="0" smtClean="0"/>
              <a:t>Additional Golf Team Funding</a:t>
            </a:r>
          </a:p>
        </p:txBody>
      </p:sp>
      <p:sp>
        <p:nvSpPr>
          <p:cNvPr id="11267" name="Content Placeholder 4"/>
          <p:cNvSpPr>
            <a:spLocks noGrp="1"/>
          </p:cNvSpPr>
          <p:nvPr>
            <p:ph idx="1"/>
          </p:nvPr>
        </p:nvSpPr>
        <p:spPr>
          <a:xfrm>
            <a:off x="152400" y="1676400"/>
            <a:ext cx="8839200" cy="5029200"/>
          </a:xfrm>
        </p:spPr>
        <p:txBody>
          <a:bodyPr/>
          <a:lstStyle/>
          <a:p>
            <a:r>
              <a:rPr lang="en-US" sz="2800" dirty="0" smtClean="0">
                <a:solidFill>
                  <a:schemeClr val="tx1"/>
                </a:solidFill>
              </a:rPr>
              <a:t>Additional funding for High School Golf is available through the KY PGA Junior Tour Donation Program. </a:t>
            </a:r>
          </a:p>
          <a:p>
            <a:r>
              <a:rPr lang="en-US" sz="2800" dirty="0" smtClean="0">
                <a:solidFill>
                  <a:schemeClr val="tx1"/>
                </a:solidFill>
              </a:rPr>
              <a:t>Teams receive $5 for every event completed by team members during the spring and summer seasons. </a:t>
            </a:r>
          </a:p>
          <a:p>
            <a:r>
              <a:rPr lang="en-US" sz="2800" b="1" u="sng" dirty="0" smtClean="0">
                <a:solidFill>
                  <a:schemeClr val="tx2"/>
                </a:solidFill>
              </a:rPr>
              <a:t>Donation request forms must be completed between July 15 and August 15</a:t>
            </a:r>
            <a:r>
              <a:rPr lang="en-US" sz="2800" b="1" dirty="0" smtClean="0">
                <a:solidFill>
                  <a:schemeClr val="tx2"/>
                </a:solidFill>
              </a:rPr>
              <a:t>. </a:t>
            </a:r>
          </a:p>
          <a:p>
            <a:r>
              <a:rPr lang="en-US" sz="2800" dirty="0" smtClean="0">
                <a:solidFill>
                  <a:schemeClr val="tx1"/>
                </a:solidFill>
              </a:rPr>
              <a:t>Additional information may be found through the links available on the front page of the KGCA website (</a:t>
            </a:r>
            <a:r>
              <a:rPr lang="en-US" sz="2800" dirty="0">
                <a:solidFill>
                  <a:schemeClr val="tx1"/>
                </a:solidFill>
                <a:hlinkClick r:id="rId5"/>
              </a:rPr>
              <a:t>www.kygca.org</a:t>
            </a:r>
            <a:r>
              <a:rPr lang="en-US" sz="2800" dirty="0" smtClean="0">
                <a:solidFill>
                  <a:schemeClr val="tx1"/>
                </a:solidFill>
              </a:rPr>
              <a:t>).</a:t>
            </a:r>
          </a:p>
        </p:txBody>
      </p:sp>
      <p:pic>
        <p:nvPicPr>
          <p:cNvPr id="5" name="~PP3277.WAV">
            <a:hlinkClick r:id="" action="ppaction://media"/>
          </p:cNvPr>
          <p:cNvPicPr>
            <a:picLocks noRot="1" noChangeAspect="1"/>
          </p:cNvPicPr>
          <p:nvPr>
            <a:wavAudioFile r:embed="rId2" name="~PP3277.WAV"/>
          </p:nvPr>
        </p:nvPicPr>
        <p:blipFill>
          <a:blip r:embed="rId6" cstate="print"/>
          <a:stretch>
            <a:fillRect/>
          </a:stretch>
        </p:blipFill>
        <p:spPr>
          <a:xfrm>
            <a:off x="8737600" y="6451600"/>
            <a:ext cx="304800" cy="304800"/>
          </a:xfrm>
          <a:prstGeom prst="rect">
            <a:avLst/>
          </a:prstGeom>
        </p:spPr>
      </p:pic>
    </p:spTree>
    <p:custDataLst>
      <p:tags r:id="rId1"/>
    </p:custDataLst>
    <p:extLst>
      <p:ext uri="{BB962C8B-B14F-4D97-AF65-F5344CB8AC3E}">
        <p14:creationId xmlns:p14="http://schemas.microsoft.com/office/powerpoint/2010/main" val="4233418556"/>
      </p:ext>
    </p:extLst>
  </p:cSld>
  <p:clrMapOvr>
    <a:masterClrMapping/>
  </p:clrMapOvr>
  <p:transition advTm="2190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_ENCODE_TYPE" val="0"/>
  <p:tag name="ART_ENCODE_INDEX" val="1"/>
  <p:tag name="ARTICULATE_PROJECT_CHECK" val="0"/>
  <p:tag name="ARTICULATE_PRESENTATION_ID" val="7240"/>
  <p:tag name="PRESENTATION_PLAYLIST_COUNT" val="0"/>
  <p:tag name="PRESENTATION_PRESENTER_SLIDE_LEVEL" val="1"/>
  <p:tag name="ARTICULATE_LOGO" val="KHSAA-logo.jpg"/>
  <p:tag name="ARTICULATE_LMS" val="0"/>
  <p:tag name="ARTICULATE_TEMPLATE" val="KHSAA Blue"/>
  <p:tag name="ARTICULATE_TEMPLATE_GUID" val="5e863197-d182-4a9f-b381-661c132ab6ec"/>
  <p:tag name="PRESENTER_PREVIEW_MODE" val="0"/>
  <p:tag name="PRESENTER_PREVIEW_START" val="1"/>
  <p:tag name="PLAYERLOGOHEIGHT" val="245"/>
  <p:tag name="PLAYERLOGOWIDTH" val="488"/>
  <p:tag name="LAUNCHINNEWWINDOW" val="0"/>
  <p:tag name="LASTPUBLISHED" val="C:\articulate locked\2013-2014 KHSAA Golf Rules Clinic for Coaches\player.html"/>
  <p:tag name="ARTICULATE_META_COURSE_VERSION_SET" val="True"/>
  <p:tag name="ARTICULATE_META_NAME_SET" val="True"/>
  <p:tag name="ARTICULATE_REFERENCE_ID" val="8568d188-42d4-4a88-bdb7-25c3805b5339"/>
  <p:tag name="ARTICULATE_SLIDE_COUNT" val="56"/>
  <p:tag name="ARTICULATE_PROJECT_OPEN" val="1"/>
  <p:tag name="ARTICULATE_REFERENCE_TYPE_1" val="1"/>
  <p:tag name="ARTICULATE_REFERENCE_1" val="I:\Meetings and Clinics\Sports Safety Course\2013-2015\systemrequirements.png"/>
  <p:tag name="ARTICULATE_REFERENCE_TITLE_1" val="systemrequirements"/>
  <p:tag name="ARTICULATE_REFERENCE_ID_1" val="04e9e912-3865-448b-94b8-74c83eb8cd0e"/>
  <p:tag name="ARTICULATE_REFERENCE_COUNT" val="1"/>
  <p:tag name="ARTICULATE_REFERENCE_DESCRIPTION" val="System Requirements"/>
  <p:tag name="ARTICULATE_PLAYER_GLOSSARY_XML" val="&lt;?xml version=&quot;1.0&quot; encoding=&quot;utf-16&quot;?&gt;&lt;glossary xmlns:xsi=&quot;http://www.w3.org/2001/XMLSchema-instance&quot; xmlns:xsd=&quot;http://www.w3.org/2001/XMLSchema&quot;&gt;&lt;terms /&gt;&lt;/glossary&gt;"/>
  <p:tag name="TAG_BACKING_FORM_KEY" val="28773202-i:\meetings and clinics\20162017\golf\20162017 golf coaches rules clinic.pptx"/>
  <p:tag name="ARTICULATE_PRESENTER_VERSION" val="7"/>
  <p:tag name="ARTICULATE_USED_PAGE_ORIENTATION" val="1"/>
  <p:tag name="ARTICULATE_USED_PAGE_SIZE" val="1"/>
</p:tagLst>
</file>

<file path=ppt/tags/tag2.xml><?xml version="1.0" encoding="utf-8"?>
<p:tagLst xmlns:a="http://schemas.openxmlformats.org/drawingml/2006/main" xmlns:r="http://schemas.openxmlformats.org/officeDocument/2006/relationships" xmlns:p="http://schemas.openxmlformats.org/presentationml/2006/main">
  <p:tag name="ARTICULATE_SOURCE_IMAGE" val="C:\Users\rob\AppData\Local\Temp\articulate\presenter\imgtemp\HQGhVth2_files\slide0001_image001.jpg"/>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abb88c9f-152d-408c-aa42-9f1173e7a0d9"/>
  <p:tag name="AUDIO_ID" val="499"/>
  <p:tag name="ARTICULATE_PLAYLIST_ID" val="-1"/>
  <p:tag name="ARTICULATE_VIEW_MODE" val="0"/>
  <p:tag name="ARTICULATE_SLIDE_NAV" val="58"/>
  <p:tag name="ORIGINAL_AUDIO_FILEPATH" val="I:\Meetings and Clinics\20162017\Golf\audio\001.mp3"/>
  <p:tag name="ELAPSEDTIME" val="21.142"/>
  <p:tag name="ARTICULATE_NAV_LEVEL" val="1"/>
  <p:tag name="ARTICULATE_SLIDE_PRESENTER" val="Darren Bilberry"/>
  <p:tag name="ARTICULATE_SLIDE_PRESENTER_GUID" val="d7f7664b-7a68-44d3-82f6-c331efbf3145"/>
  <p:tag name="ARTICULATE_SLIDE_PAUSE" val="1"/>
  <p:tag name="ARTICULATE_LOCK_SLIDE" val="0"/>
  <p:tag name="ARTICULATE_HIDE_SLIDE" val="0"/>
  <p:tag name="ARTICULATE_PLAYER_CONTROL_PREVIOUS" val="True"/>
  <p:tag name="ARTICULATE_PLAYER_CONTROL_NEXT" val="True"/>
  <p:tag name="ARTICULATE_USED_LAYOUT" val="2"/>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abb88c9f-152d-408c-aa42-9f1173e7a0d9"/>
  <p:tag name="ARTICULATE_PLAYLIST_ID" val="-1"/>
  <p:tag name="ARTICULATE_VIEW_MODE" val="0"/>
  <p:tag name="ARTICULATE_SLIDE_NAV" val="58"/>
  <p:tag name="AUDIO_ID" val="507"/>
  <p:tag name="ORIGINAL_AUDIO_FILEPATH" val="I:\Meetings and Clinics\20162017\Golf\audio\slide002.mp3"/>
  <p:tag name="ELAPSEDTIME" val="18.292"/>
  <p:tag name="ARTICULATE_NAV_LEVEL" val="1"/>
  <p:tag name="ARTICULATE_SLIDE_PRESENTER" val="Darren Bilberry"/>
  <p:tag name="ARTICULATE_SLIDE_PRESENTER_GUID" val="d7f7664b-7a68-44d3-82f6-c331efbf3145"/>
  <p:tag name="ARTICULATE_SLIDE_PAUSE" val="1"/>
  <p:tag name="ARTICULATE_LOCK_SLIDE" val="0"/>
  <p:tag name="ARTICULATE_HIDE_SLIDE" val="0"/>
  <p:tag name="ARTICULATE_PLAYER_CONTROL_PREVIOUS" val="True"/>
  <p:tag name="ARTICULATE_PLAYER_CONTROL_NEXT" val="True"/>
  <p:tag name="ARTICULATE_USED_LAYOUT" val="2"/>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abb88c9f-152d-408c-aa42-9f1173e7a0d9"/>
  <p:tag name="ARTICULATE_PLAYLIST_ID" val="-1"/>
  <p:tag name="ARTICULATE_VIEW_MODE" val="0"/>
  <p:tag name="ARTICULATE_SLIDE_NAV" val="58"/>
  <p:tag name="AUDIO_ID" val="507"/>
  <p:tag name="ORIGINAL_AUDIO_FILEPATH" val="I:\Meetings and Clinics\20162017\Golf\audio\slide002.mp3"/>
  <p:tag name="ELAPSEDTIME" val="18.292"/>
  <p:tag name="ARTICULATE_NAV_LEVEL" val="1"/>
  <p:tag name="ARTICULATE_SLIDE_PRESENTER" val="Darren Bilberry"/>
  <p:tag name="ARTICULATE_SLIDE_PRESENTER_GUID" val="d7f7664b-7a68-44d3-82f6-c331efbf3145"/>
  <p:tag name="ARTICULATE_SLIDE_PAUSE" val="1"/>
  <p:tag name="ARTICULATE_LOCK_SLIDE" val="0"/>
  <p:tag name="ARTICULATE_HIDE_SLIDE" val="0"/>
  <p:tag name="ARTICULATE_PLAYER_CONTROL_PREVIOUS" val="True"/>
  <p:tag name="ARTICULATE_PLAYER_CONTROL_NEXT" val="True"/>
  <p:tag name="ARTICULATE_USED_LAYOUT" val="2"/>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abb88c9f-152d-408c-aa42-9f1173e7a0d9"/>
  <p:tag name="ARTICULATE_PLAYLIST_ID" val="-1"/>
  <p:tag name="ARTICULATE_VIEW_MODE" val="0"/>
  <p:tag name="ARTICULATE_SLIDE_NAV" val="58"/>
  <p:tag name="AUDIO_ID" val="507"/>
  <p:tag name="ORIGINAL_AUDIO_FILEPATH" val="I:\Meetings and Clinics\20162017\Golf\audio\slide002.mp3"/>
  <p:tag name="ELAPSEDTIME" val="18.292"/>
  <p:tag name="ARTICULATE_NAV_LEVEL" val="1"/>
  <p:tag name="ARTICULATE_SLIDE_PRESENTER" val="Darren Bilberry"/>
  <p:tag name="ARTICULATE_SLIDE_PRESENTER_GUID" val="d7f7664b-7a68-44d3-82f6-c331efbf3145"/>
  <p:tag name="ARTICULATE_SLIDE_PAUSE" val="1"/>
  <p:tag name="ARTICULATE_LOCK_SLIDE" val="0"/>
  <p:tag name="ARTICULATE_HIDE_SLIDE" val="0"/>
  <p:tag name="ARTICULATE_PLAYER_CONTROL_PREVIOUS" val="True"/>
  <p:tag name="ARTICULATE_PLAYER_CONTROL_NEXT" val="True"/>
  <p:tag name="ARTICULATE_USED_LAYOUT" val="2"/>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abb88c9f-152d-408c-aa42-9f1173e7a0d9"/>
  <p:tag name="AUDIO_ID" val="499"/>
  <p:tag name="ARTICULATE_PLAYLIST_ID" val="-1"/>
  <p:tag name="ARTICULATE_VIEW_MODE" val="0"/>
  <p:tag name="ARTICULATE_SLIDE_NAV" val="58"/>
  <p:tag name="ORIGINAL_AUDIO_FILEPATH" val="I:\Meetings and Clinics\20162017\Golf\audio\001.mp3"/>
  <p:tag name="ELAPSEDTIME" val="21.142"/>
  <p:tag name="ARTICULATE_NAV_LEVEL" val="1"/>
  <p:tag name="ARTICULATE_SLIDE_PRESENTER" val="Darren Bilberry"/>
  <p:tag name="ARTICULATE_SLIDE_PRESENTER_GUID" val="d7f7664b-7a68-44d3-82f6-c331efbf3145"/>
  <p:tag name="ARTICULATE_SLIDE_PAUSE" val="1"/>
  <p:tag name="ARTICULATE_LOCK_SLIDE" val="0"/>
  <p:tag name="ARTICULATE_HIDE_SLIDE" val="0"/>
  <p:tag name="ARTICULATE_PLAYER_CONTROL_PREVIOUS" val="True"/>
  <p:tag name="ARTICULATE_PLAYER_CONTROL_NEXT" val="True"/>
  <p:tag name="ARTICULATE_USED_LAYOUT" val="2"/>
</p:tagLst>
</file>

<file path=ppt/theme/theme1.xml><?xml version="1.0" encoding="utf-8"?>
<a:theme xmlns:a="http://schemas.openxmlformats.org/drawingml/2006/main" name="Blank Presentation">
  <a:themeElements>
    <a:clrScheme name="Blank Presentation 10">
      <a:dk1>
        <a:srgbClr val="CC0000"/>
      </a:dk1>
      <a:lt1>
        <a:srgbClr val="FFFFFF"/>
      </a:lt1>
      <a:dk2>
        <a:srgbClr val="000099"/>
      </a:dk2>
      <a:lt2>
        <a:srgbClr val="FFFF00"/>
      </a:lt2>
      <a:accent1>
        <a:srgbClr val="CC0000"/>
      </a:accent1>
      <a:accent2>
        <a:srgbClr val="3333CC"/>
      </a:accent2>
      <a:accent3>
        <a:srgbClr val="AAAACA"/>
      </a:accent3>
      <a:accent4>
        <a:srgbClr val="DADADA"/>
      </a:accent4>
      <a:accent5>
        <a:srgbClr val="E2AAAA"/>
      </a:accent5>
      <a:accent6>
        <a:srgbClr val="2D2DB9"/>
      </a:accent6>
      <a:hlink>
        <a:srgbClr val="CCCCFF"/>
      </a:hlink>
      <a:folHlink>
        <a:srgbClr val="B2B2B2"/>
      </a:folHlink>
    </a:clrScheme>
    <a:fontScheme name="Blank Presentation">
      <a:majorFont>
        <a:latin typeface="Academy"/>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0000CC"/>
        </a:lt1>
        <a:dk2>
          <a:srgbClr val="FFFFFF"/>
        </a:dk2>
        <a:lt2>
          <a:srgbClr val="FFFF00"/>
        </a:lt2>
        <a:accent1>
          <a:srgbClr val="00CC99"/>
        </a:accent1>
        <a:accent2>
          <a:srgbClr val="3333CC"/>
        </a:accent2>
        <a:accent3>
          <a:srgbClr val="AAAAE2"/>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FFFFFF"/>
        </a:dk2>
        <a:lt2>
          <a:srgbClr val="FFFF0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10">
        <a:dk1>
          <a:srgbClr val="CC0000"/>
        </a:dk1>
        <a:lt1>
          <a:srgbClr val="FFFFFF"/>
        </a:lt1>
        <a:dk2>
          <a:srgbClr val="000099"/>
        </a:dk2>
        <a:lt2>
          <a:srgbClr val="FFFF00"/>
        </a:lt2>
        <a:accent1>
          <a:srgbClr val="CC0000"/>
        </a:accent1>
        <a:accent2>
          <a:srgbClr val="3333CC"/>
        </a:accent2>
        <a:accent3>
          <a:srgbClr val="AAAACA"/>
        </a:accent3>
        <a:accent4>
          <a:srgbClr val="DADADA"/>
        </a:accent4>
        <a:accent5>
          <a:srgbClr val="E2AAA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Blank Presentation 11">
        <a:dk1>
          <a:srgbClr val="CC0000"/>
        </a:dk1>
        <a:lt1>
          <a:srgbClr val="FFFFFF"/>
        </a:lt1>
        <a:dk2>
          <a:srgbClr val="000099"/>
        </a:dk2>
        <a:lt2>
          <a:srgbClr val="FFFF00"/>
        </a:lt2>
        <a:accent1>
          <a:srgbClr val="CC0000"/>
        </a:accent1>
        <a:accent2>
          <a:srgbClr val="FFFFFF"/>
        </a:accent2>
        <a:accent3>
          <a:srgbClr val="AAAACA"/>
        </a:accent3>
        <a:accent4>
          <a:srgbClr val="DADADA"/>
        </a:accent4>
        <a:accent5>
          <a:srgbClr val="E2AAAA"/>
        </a:accent5>
        <a:accent6>
          <a:srgbClr val="E7E7E7"/>
        </a:accent6>
        <a:hlink>
          <a:srgbClr val="FFFF00"/>
        </a:hlink>
        <a:folHlink>
          <a:srgbClr val="FFFF00"/>
        </a:folHlink>
      </a:clrScheme>
      <a:clrMap bg1="dk2" tx1="lt1" bg2="dk1" tx2="lt2" accent1="accent1" accent2="accent2" accent3="accent3" accent4="accent4" accent5="accent5" accent6="accent6" hlink="hlink" folHlink="folHlink"/>
    </a:extraClrScheme>
    <a:extraClrScheme>
      <a:clrScheme name="Blank Presentation 12">
        <a:dk1>
          <a:srgbClr val="FFFFFF"/>
        </a:dk1>
        <a:lt1>
          <a:srgbClr val="FFFFFF"/>
        </a:lt1>
        <a:dk2>
          <a:srgbClr val="0000CC"/>
        </a:dk2>
        <a:lt2>
          <a:srgbClr val="FFFF00"/>
        </a:lt2>
        <a:accent1>
          <a:srgbClr val="CC0000"/>
        </a:accent1>
        <a:accent2>
          <a:srgbClr val="FFFFFF"/>
        </a:accent2>
        <a:accent3>
          <a:srgbClr val="AAAAE2"/>
        </a:accent3>
        <a:accent4>
          <a:srgbClr val="DADADA"/>
        </a:accent4>
        <a:accent5>
          <a:srgbClr val="E2AAAA"/>
        </a:accent5>
        <a:accent6>
          <a:srgbClr val="E7E7E7"/>
        </a:accent6>
        <a:hlink>
          <a:srgbClr val="FFFF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8810</TotalTime>
  <Words>728</Words>
  <Application>Microsoft Office PowerPoint</Application>
  <PresentationFormat>On-screen Show (4:3)</PresentationFormat>
  <Paragraphs>43</Paragraphs>
  <Slides>5</Slides>
  <Notes>5</Notes>
  <HiddenSlides>0</HiddenSlides>
  <MMClips>5</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Blank Presentation</vt:lpstr>
      <vt:lpstr>Kentucky Golf Coaches Association (KGCA)</vt:lpstr>
      <vt:lpstr>KGCA Members Benefits</vt:lpstr>
      <vt:lpstr>All State Points Reporting for Tournament Hosts</vt:lpstr>
      <vt:lpstr>All State Points Requirements</vt:lpstr>
      <vt:lpstr>Additional Golf Team Funding</vt:lpstr>
    </vt:vector>
  </TitlesOfParts>
  <Company>Kansas City Golf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Executive Director</dc:creator>
  <cp:lastModifiedBy>Chris Redle</cp:lastModifiedBy>
  <cp:revision>669</cp:revision>
  <cp:lastPrinted>2013-07-24T12:12:43Z</cp:lastPrinted>
  <dcterms:created xsi:type="dcterms:W3CDTF">2004-04-02T03:22:59Z</dcterms:created>
  <dcterms:modified xsi:type="dcterms:W3CDTF">2017-07-31T13:14:41Z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Ky Golf Coaches 61513</vt:lpwstr>
  </property>
  <property fmtid="{D5CDD505-2E9C-101B-9397-08002B2CF9AE}" pid="4" name="ArticulateProjectVersion">
    <vt:lpwstr>7</vt:lpwstr>
  </property>
  <property fmtid="{D5CDD505-2E9C-101B-9397-08002B2CF9AE}" pid="5" name="ArticulateGUID">
    <vt:lpwstr>1C5BFE63-5146-40B2-89D1-0CF3DF6634F6</vt:lpwstr>
  </property>
  <property fmtid="{D5CDD505-2E9C-101B-9397-08002B2CF9AE}" pid="6" name="ArticulateProjectFull">
    <vt:lpwstr>I:\Meetings and Clinics\20162017\Golf\20162017 Golf Coaches Rules Clinic.ppta</vt:lpwstr>
  </property>
</Properties>
</file>